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3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AC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32835-8D76-7640-796C-3961B8F1CD0F}" v="335" dt="2021-11-11T19:08:19.777"/>
    <p1510:client id="{F5736D26-A71C-6BA0-E6F0-A121828CC43F}" v="181" dt="2021-11-12T08:55:00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2443131"/>
            <a:ext cx="9144000" cy="871034"/>
          </a:xfrm>
          <a:noFill/>
        </p:spPr>
        <p:txBody>
          <a:bodyPr anchor="ctr">
            <a:normAutofit/>
          </a:bodyPr>
          <a:lstStyle/>
          <a:p>
            <a:r>
              <a:rPr lang="it" sz="4800" b="1" dirty="0">
                <a:solidFill>
                  <a:schemeClr val="accent4"/>
                </a:solidFill>
                <a:latin typeface="Century Schoolbook"/>
              </a:rPr>
              <a:t>SCIENZA PARTECIPATA</a:t>
            </a:r>
            <a:endParaRPr lang="it-IT" sz="4800" b="1">
              <a:solidFill>
                <a:schemeClr val="accent4"/>
              </a:solidFill>
              <a:latin typeface="Century Schoolboo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152531"/>
            <a:ext cx="9143999" cy="165576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" sz="4400" b="1" dirty="0">
                <a:solidFill>
                  <a:schemeClr val="accent4"/>
                </a:solidFill>
                <a:latin typeface="Century Schoolbook"/>
              </a:rPr>
              <a:t>DAI LABORATORI AI MONITORAGGI</a:t>
            </a:r>
            <a:endParaRPr lang="it-IT" sz="4400" dirty="0">
              <a:solidFill>
                <a:schemeClr val="accent4"/>
              </a:solidFill>
              <a:latin typeface="Century Schoolbook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482777D-98A8-4B0A-ABD7-AAC1C282E8C9}"/>
              </a:ext>
            </a:extLst>
          </p:cNvPr>
          <p:cNvSpPr txBox="1"/>
          <p:nvPr/>
        </p:nvSpPr>
        <p:spPr>
          <a:xfrm>
            <a:off x="1667104" y="4615932"/>
            <a:ext cx="580978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it-IT" sz="2000" b="1" dirty="0">
                <a:solidFill>
                  <a:schemeClr val="accent4"/>
                </a:solidFill>
                <a:latin typeface="Century Schoolbook"/>
              </a:rPr>
              <a:t> Isabella </a:t>
            </a:r>
            <a:r>
              <a:rPr lang="it-IT" sz="2000" b="1" dirty="0" err="1">
                <a:solidFill>
                  <a:schemeClr val="accent4"/>
                </a:solidFill>
                <a:latin typeface="Century Schoolbook"/>
              </a:rPr>
              <a:t>Calattini</a:t>
            </a:r>
            <a:r>
              <a:rPr lang="it-IT" sz="2000" b="1" dirty="0">
                <a:solidFill>
                  <a:schemeClr val="accent4"/>
                </a:solidFill>
                <a:latin typeface="Century Schoolbook"/>
              </a:rPr>
              <a:t> e </a:t>
            </a:r>
            <a:r>
              <a:rPr lang="it-IT" sz="2000" b="1" dirty="0" err="1">
                <a:solidFill>
                  <a:schemeClr val="accent4"/>
                </a:solidFill>
                <a:latin typeface="Century Schoolbook"/>
              </a:rPr>
              <a:t>pietro</a:t>
            </a:r>
            <a:r>
              <a:rPr lang="it-IT" sz="2000" b="1" dirty="0">
                <a:solidFill>
                  <a:schemeClr val="accent4"/>
                </a:solidFill>
                <a:latin typeface="Century Schoolbook"/>
              </a:rPr>
              <a:t> Centorrino</a:t>
            </a: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28953"/>
            <a:ext cx="7886700" cy="687614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FIUME ELSA</a:t>
            </a:r>
            <a:endParaRPr lang="it-IT" sz="3600" b="1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928" y="1857419"/>
            <a:ext cx="3943350" cy="3594385"/>
          </a:xfrm>
          <a:ln w="12700">
            <a:solidFill>
              <a:srgbClr val="84AC1D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dirty="0">
                <a:latin typeface="Century Schoolbook" panose="02040604050505020304" pitchFamily="18" charset="0"/>
              </a:rPr>
              <a:t>VIRTÙ: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  <a:ea typeface="+mn-lt"/>
                <a:cs typeface="+mn-lt"/>
              </a:rPr>
              <a:t>Risorsa idrica storica della </a:t>
            </a:r>
            <a:br>
              <a:rPr lang="it-IT" sz="2000" dirty="0">
                <a:latin typeface="Century Schoolbook"/>
                <a:ea typeface="+mn-lt"/>
                <a:cs typeface="+mn-lt"/>
              </a:rPr>
            </a:br>
            <a:r>
              <a:rPr lang="it-IT" sz="2000" dirty="0">
                <a:latin typeface="Century Schoolbook"/>
                <a:ea typeface="+mn-lt"/>
                <a:cs typeface="+mn-lt"/>
              </a:rPr>
              <a:t>Val d’Elsa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</a:rPr>
              <a:t>Parco fluviale dell’Elsa</a:t>
            </a:r>
            <a:endParaRPr lang="it-IT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</a:rPr>
              <a:t>Molto vissuto</a:t>
            </a:r>
            <a:br>
              <a:rPr lang="it-IT" sz="2000" dirty="0">
                <a:latin typeface="Century Schoolbook"/>
              </a:rPr>
            </a:br>
            <a:r>
              <a:rPr lang="it-IT" sz="2000" dirty="0">
                <a:latin typeface="Century Schoolbook"/>
              </a:rPr>
              <a:t>dai locali.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it-IT" sz="2000" dirty="0">
              <a:latin typeface="Century Schoolbook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2DF20C-C846-42DE-BFA4-449C1F63ED43}"/>
              </a:ext>
            </a:extLst>
          </p:cNvPr>
          <p:cNvSpPr txBox="1">
            <a:spLocks/>
          </p:cNvSpPr>
          <p:nvPr/>
        </p:nvSpPr>
        <p:spPr>
          <a:xfrm>
            <a:off x="4371277" y="1857419"/>
            <a:ext cx="4144073" cy="3594382"/>
          </a:xfrm>
          <a:prstGeom prst="rect">
            <a:avLst/>
          </a:prstGeom>
          <a:ln w="12700">
            <a:solidFill>
              <a:srgbClr val="84AC1D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it-IT" dirty="0">
                <a:latin typeface="Century Schoolbook" panose="02040604050505020304" pitchFamily="18" charset="0"/>
              </a:rPr>
              <a:t>PROBLEMATICHE: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</a:rPr>
              <a:t>Industrie e campi coltivati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</a:rPr>
              <a:t>Assenza di monitoraggio, e qualità che peggiora lungo il corso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sz="2000" dirty="0">
                <a:latin typeface="Century Schoolbook"/>
              </a:rPr>
              <a:t>"Tubone"</a:t>
            </a: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3B736449-E315-4E5E-8EB1-47352D1168B3}"/>
              </a:ext>
            </a:extLst>
          </p:cNvPr>
          <p:cNvCxnSpPr>
            <a:cxnSpLocks/>
          </p:cNvCxnSpPr>
          <p:nvPr/>
        </p:nvCxnSpPr>
        <p:spPr>
          <a:xfrm>
            <a:off x="427928" y="2379195"/>
            <a:ext cx="3943350" cy="0"/>
          </a:xfrm>
          <a:prstGeom prst="line">
            <a:avLst/>
          </a:prstGeom>
          <a:ln>
            <a:solidFill>
              <a:srgbClr val="84AC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C9B32E8-ABE5-42A6-9172-7FF1EAB4F1F9}"/>
              </a:ext>
            </a:extLst>
          </p:cNvPr>
          <p:cNvCxnSpPr>
            <a:cxnSpLocks/>
          </p:cNvCxnSpPr>
          <p:nvPr/>
        </p:nvCxnSpPr>
        <p:spPr>
          <a:xfrm>
            <a:off x="4371278" y="2379195"/>
            <a:ext cx="4144072" cy="0"/>
          </a:xfrm>
          <a:prstGeom prst="line">
            <a:avLst/>
          </a:prstGeom>
          <a:ln>
            <a:solidFill>
              <a:srgbClr val="84AC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965A2E-60C9-4BE4-BF43-D025DCA5FF40}"/>
              </a:ext>
            </a:extLst>
          </p:cNvPr>
          <p:cNvSpPr txBox="1"/>
          <p:nvPr/>
        </p:nvSpPr>
        <p:spPr>
          <a:xfrm>
            <a:off x="628650" y="1426928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Fiume centrale che attraversa 4 città, 19 comuni e 3 province,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3769C9-7AB6-472A-A7CC-C162A9193ABD}"/>
              </a:ext>
            </a:extLst>
          </p:cNvPr>
          <p:cNvSpPr txBox="1"/>
          <p:nvPr/>
        </p:nvSpPr>
        <p:spPr>
          <a:xfrm>
            <a:off x="2208119" y="5502158"/>
            <a:ext cx="70059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2400" dirty="0">
                <a:latin typeface="Century Schoolbook"/>
              </a:rPr>
              <a:t>Monitoraggio partecipato del fiume, progetto internazionale </a:t>
            </a:r>
            <a:r>
              <a:rPr lang="it-IT" sz="2400" dirty="0" err="1">
                <a:latin typeface="Century Schoolbook"/>
              </a:rPr>
              <a:t>FreshWater</a:t>
            </a:r>
            <a:r>
              <a:rPr lang="it-IT" sz="2400" dirty="0">
                <a:latin typeface="Century Schoolbook"/>
              </a:rPr>
              <a:t> Watch e integrato con tesi universitaria.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C96047C-2F15-467F-9713-25AF865B0F0D}"/>
              </a:ext>
            </a:extLst>
          </p:cNvPr>
          <p:cNvSpPr txBox="1"/>
          <p:nvPr/>
        </p:nvSpPr>
        <p:spPr>
          <a:xfrm>
            <a:off x="236444" y="5913629"/>
            <a:ext cx="1523535" cy="369332"/>
          </a:xfrm>
          <a:prstGeom prst="rect">
            <a:avLst/>
          </a:prstGeom>
          <a:noFill/>
          <a:ln>
            <a:solidFill>
              <a:srgbClr val="84AC1D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PROGETTO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9F37BA6D-3DFE-42AB-A086-12874F4DAC8E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759979" y="6098295"/>
            <a:ext cx="448140" cy="0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magine 13" descr="Immagine che contiene albero, esterni, natura, foresta&#10;&#10;Descrizione generata automaticamente">
            <a:extLst>
              <a:ext uri="{FF2B5EF4-FFF2-40B4-BE49-F238E27FC236}">
                <a16:creationId xmlns:a16="http://schemas.microsoft.com/office/drawing/2014/main" id="{52094C4F-6C04-4EAA-94DE-0E07CE2831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1" r="6875" b="7853"/>
          <a:stretch/>
        </p:blipFill>
        <p:spPr>
          <a:xfrm>
            <a:off x="6776250" y="3797286"/>
            <a:ext cx="1743773" cy="1656903"/>
          </a:xfrm>
          <a:prstGeom prst="rect">
            <a:avLst/>
          </a:prstGeom>
          <a:ln>
            <a:solidFill>
              <a:srgbClr val="84AC1D"/>
            </a:solidFill>
          </a:ln>
        </p:spPr>
      </p:pic>
      <p:pic>
        <p:nvPicPr>
          <p:cNvPr id="17" name="Immagine 16" descr="Immagine che contiene albero, esterni, acqua, natura&#10;&#10;Descrizione generata automaticamente">
            <a:extLst>
              <a:ext uri="{FF2B5EF4-FFF2-40B4-BE49-F238E27FC236}">
                <a16:creationId xmlns:a16="http://schemas.microsoft.com/office/drawing/2014/main" id="{B7648951-C1E0-438A-8119-196F5504B2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5" r="8385"/>
          <a:stretch/>
        </p:blipFill>
        <p:spPr>
          <a:xfrm>
            <a:off x="2732049" y="3797286"/>
            <a:ext cx="1639227" cy="1656903"/>
          </a:xfrm>
          <a:prstGeom prst="rect">
            <a:avLst/>
          </a:prstGeom>
          <a:ln>
            <a:solidFill>
              <a:srgbClr val="84AC1D"/>
            </a:solidFill>
          </a:ln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0ED490BD-6B8D-46DE-925A-3CDD8E27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2</a:t>
            </a:fld>
            <a:endParaRPr lang="it-IT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02E212E8-24C5-48FA-8FD1-BED5E2EC7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magine 50" descr="Immagine che contiene albero, esterni, persona, terra&#10;&#10;Descrizione generata automaticamente">
            <a:extLst>
              <a:ext uri="{FF2B5EF4-FFF2-40B4-BE49-F238E27FC236}">
                <a16:creationId xmlns:a16="http://schemas.microsoft.com/office/drawing/2014/main" id="{D4055FA8-41E8-4312-ABFE-4FCAE48577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1" b="8388"/>
          <a:stretch/>
        </p:blipFill>
        <p:spPr>
          <a:xfrm>
            <a:off x="264481" y="4303204"/>
            <a:ext cx="2571749" cy="2492232"/>
          </a:xfrm>
          <a:prstGeom prst="rect">
            <a:avLst/>
          </a:prstGeom>
          <a:ln>
            <a:solidFill>
              <a:srgbClr val="84AC1D"/>
            </a:solidFill>
          </a:ln>
        </p:spPr>
      </p:pic>
      <p:pic>
        <p:nvPicPr>
          <p:cNvPr id="46" name="Immagine 45" descr="Immagine che contiene albero, esterni, erba, persona&#10;&#10;Descrizione generata automaticamente">
            <a:extLst>
              <a:ext uri="{FF2B5EF4-FFF2-40B4-BE49-F238E27FC236}">
                <a16:creationId xmlns:a16="http://schemas.microsoft.com/office/drawing/2014/main" id="{2AC633D6-D9F2-4746-B7C8-31F591555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3"/>
          <a:stretch/>
        </p:blipFill>
        <p:spPr>
          <a:xfrm>
            <a:off x="5161586" y="4541970"/>
            <a:ext cx="3817001" cy="2253468"/>
          </a:xfrm>
          <a:prstGeom prst="rect">
            <a:avLst/>
          </a:prstGeom>
          <a:ln>
            <a:solidFill>
              <a:srgbClr val="84AC1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5622"/>
            <a:ext cx="9144000" cy="1325563"/>
          </a:xfrm>
        </p:spPr>
        <p:txBody>
          <a:bodyPr>
            <a:noAutofit/>
          </a:bodyPr>
          <a:lstStyle/>
          <a:p>
            <a:pPr algn="ctr"/>
            <a:r>
              <a:rPr lang="it" sz="3600" b="1" dirty="0">
                <a:latin typeface="Century Schoolbook" panose="02040604050505020304" pitchFamily="18" charset="0"/>
              </a:rPr>
              <a:t>SCIENZA PARTECIPATA PER INCLUDERE E SPERIMENTARE</a:t>
            </a:r>
            <a:endParaRPr lang="it-IT" sz="3600" b="1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629" y="1644981"/>
            <a:ext cx="4066013" cy="712571"/>
          </a:xfrm>
          <a:ln>
            <a:solidFill>
              <a:srgbClr val="84AC1D"/>
            </a:solidFill>
          </a:ln>
        </p:spPr>
        <p:txBody>
          <a:bodyPr anchor="ctr"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dirty="0">
                <a:latin typeface="Century Schoolbook" panose="02040604050505020304" pitchFamily="18" charset="0"/>
              </a:rPr>
              <a:t>Coinvolgere e dialogare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96729B70-50DB-4EED-9C77-3C70BF7AAE0D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4274636" y="2357552"/>
            <a:ext cx="1845525" cy="679421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8E4F963-7DBE-4DA1-8671-B2BDC34B4135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1819297" y="2357552"/>
            <a:ext cx="2455339" cy="606948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5F4F3E76-2074-439A-B33B-47EEAE8AE06F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4265342" y="2357552"/>
            <a:ext cx="9294" cy="588672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EFDE4DC-413A-492C-91F8-C9308E3DB3E3}"/>
              </a:ext>
            </a:extLst>
          </p:cNvPr>
          <p:cNvSpPr txBox="1"/>
          <p:nvPr/>
        </p:nvSpPr>
        <p:spPr>
          <a:xfrm>
            <a:off x="2959944" y="4916870"/>
            <a:ext cx="2128942" cy="338554"/>
          </a:xfrm>
          <a:prstGeom prst="rect">
            <a:avLst/>
          </a:prstGeom>
          <a:noFill/>
          <a:ln>
            <a:solidFill>
              <a:srgbClr val="84AC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it-IT" sz="1600" dirty="0">
                <a:latin typeface="Century Schoolbook"/>
                <a:cs typeface="Calibri"/>
              </a:rPr>
              <a:t>COOPROGETTARE</a:t>
            </a:r>
            <a:endParaRPr lang="it-IT" sz="1600" dirty="0">
              <a:latin typeface="Century Schoolbook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E9AE4602-AD65-43AC-BD36-6169EFB8AEBD}"/>
              </a:ext>
            </a:extLst>
          </p:cNvPr>
          <p:cNvSpPr txBox="1"/>
          <p:nvPr/>
        </p:nvSpPr>
        <p:spPr>
          <a:xfrm>
            <a:off x="3024936" y="5487958"/>
            <a:ext cx="2061705" cy="369332"/>
          </a:xfrm>
          <a:prstGeom prst="rect">
            <a:avLst/>
          </a:prstGeom>
          <a:noFill/>
          <a:ln>
            <a:solidFill>
              <a:srgbClr val="84AC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it-IT" b="1" dirty="0">
                <a:latin typeface="Century Schoolbook"/>
              </a:rPr>
              <a:t>PARTECIPARE</a:t>
            </a:r>
          </a:p>
        </p:txBody>
      </p:sp>
      <p:sp>
        <p:nvSpPr>
          <p:cNvPr id="47" name="Ovale 46">
            <a:extLst>
              <a:ext uri="{FF2B5EF4-FFF2-40B4-BE49-F238E27FC236}">
                <a16:creationId xmlns:a16="http://schemas.microsoft.com/office/drawing/2014/main" id="{513B0E02-A7AE-427F-90DC-4CBF176F8877}"/>
              </a:ext>
            </a:extLst>
          </p:cNvPr>
          <p:cNvSpPr/>
          <p:nvPr/>
        </p:nvSpPr>
        <p:spPr>
          <a:xfrm>
            <a:off x="3074460" y="2859151"/>
            <a:ext cx="2076259" cy="158958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141DBDC1-0D2C-4E3A-BC56-CFCD1033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C5ADA9-B6BD-472F-9FE8-F990CDE5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EF2C1E3-5937-4FAB-A484-867E08728D5B}"/>
              </a:ext>
            </a:extLst>
          </p:cNvPr>
          <p:cNvSpPr txBox="1"/>
          <p:nvPr/>
        </p:nvSpPr>
        <p:spPr>
          <a:xfrm>
            <a:off x="398929" y="302110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it-IT" b="1" dirty="0">
                <a:latin typeface="Century Schoolbook"/>
                <a:ea typeface="Segoe UI"/>
                <a:cs typeface="Segoe UI"/>
              </a:rPr>
              <a:t>ASSOCIAZIONI</a:t>
            </a:r>
            <a:r>
              <a:rPr lang="en-US" b="1" dirty="0">
                <a:latin typeface="Century Schoolbook"/>
                <a:ea typeface="Segoe UI"/>
                <a:cs typeface="Segoe UI"/>
              </a:rPr>
              <a:t>​</a:t>
            </a:r>
            <a:endParaRPr lang="it-IT" b="1"/>
          </a:p>
          <a:p>
            <a:pPr lvl="0" rtl="0">
              <a:buChar char="•"/>
            </a:pPr>
            <a:r>
              <a:rPr lang="it-IT" dirty="0">
                <a:latin typeface="Century Schoolbook"/>
                <a:ea typeface="Arial"/>
                <a:cs typeface="Arial"/>
              </a:rPr>
              <a:t>Partecipazione</a:t>
            </a:r>
            <a:r>
              <a:rPr lang="en-US" dirty="0">
                <a:latin typeface="Century Schoolbook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it-IT" dirty="0">
                <a:latin typeface="Century Schoolbook"/>
                <a:ea typeface="Arial"/>
                <a:cs typeface="Arial"/>
              </a:rPr>
              <a:t>Socialità</a:t>
            </a:r>
            <a:r>
              <a:rPr lang="en-US" dirty="0">
                <a:latin typeface="Century Schoolbook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it-IT" dirty="0">
                <a:latin typeface="Century Schoolbook"/>
                <a:ea typeface="Arial"/>
                <a:cs typeface="Arial"/>
              </a:rPr>
              <a:t>Visibilità reciproca</a:t>
            </a:r>
            <a:endParaRPr lang="it-IT" dirty="0">
              <a:cs typeface="Calibri" panose="020F0502020204030204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23E811B-E02A-4B11-AD9D-FF1E1A782D71}"/>
              </a:ext>
            </a:extLst>
          </p:cNvPr>
          <p:cNvSpPr txBox="1"/>
          <p:nvPr/>
        </p:nvSpPr>
        <p:spPr>
          <a:xfrm>
            <a:off x="2895040" y="3018304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latin typeface="Century Schoolbook"/>
                <a:cs typeface="Calibri"/>
              </a:rPr>
              <a:t>SCUOLE</a:t>
            </a:r>
            <a:endParaRPr lang="en-US" b="1">
              <a:latin typeface="Century Schoolbook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entury Schoolbook"/>
                <a:ea typeface="+mn-lt"/>
                <a:cs typeface="+mn-lt"/>
              </a:rPr>
              <a:t>Formare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entury Schoolbook"/>
                <a:ea typeface="+mn-lt"/>
                <a:cs typeface="+mn-lt"/>
              </a:rPr>
              <a:t>Finanziamenti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entury Schoolbook"/>
                <a:ea typeface="+mn-lt"/>
                <a:cs typeface="+mn-lt"/>
              </a:rPr>
              <a:t>Partecipazione</a:t>
            </a:r>
            <a:endParaRPr lang="it-IT" dirty="0">
              <a:latin typeface="Century Schoolbook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F38E46A-324A-4DBA-AAA4-30F9AEF0EC54}"/>
              </a:ext>
            </a:extLst>
          </p:cNvPr>
          <p:cNvSpPr txBox="1"/>
          <p:nvPr/>
        </p:nvSpPr>
        <p:spPr>
          <a:xfrm>
            <a:off x="5503208" y="306032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latin typeface="Century Schoolbook"/>
                <a:cs typeface="Calibri"/>
              </a:rPr>
              <a:t>ALTRE REALTÀ</a:t>
            </a:r>
            <a:endParaRPr lang="en-US" b="1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entury Schoolbook"/>
                <a:cs typeface="Calibri"/>
              </a:rPr>
              <a:t>Includere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entury Schoolbook"/>
                <a:cs typeface="Calibri"/>
              </a:rPr>
              <a:t>Sensibilizzare</a:t>
            </a:r>
            <a:endParaRPr lang="en-US" dirty="0"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it-IT" dirty="0">
                <a:latin typeface="Century Schoolbook"/>
                <a:cs typeface="Calibri"/>
              </a:rPr>
              <a:t>Capire</a:t>
            </a:r>
            <a:endParaRPr lang="it-IT" dirty="0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53F46CB3-8D46-4D27-BE96-05DD888077B3}"/>
              </a:ext>
            </a:extLst>
          </p:cNvPr>
          <p:cNvCxnSpPr/>
          <p:nvPr/>
        </p:nvCxnSpPr>
        <p:spPr>
          <a:xfrm>
            <a:off x="262779" y="4184838"/>
            <a:ext cx="8337175" cy="22412"/>
          </a:xfrm>
          <a:prstGeom prst="straightConnector1">
            <a:avLst/>
          </a:prstGeom>
          <a:ln w="12700">
            <a:solidFill>
              <a:srgbClr val="84AC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E1CE9DBF-1DC8-4C66-807C-0EB3C9C991AF}"/>
              </a:ext>
            </a:extLst>
          </p:cNvPr>
          <p:cNvCxnSpPr/>
          <p:nvPr/>
        </p:nvCxnSpPr>
        <p:spPr>
          <a:xfrm flipH="1">
            <a:off x="4141134" y="4224058"/>
            <a:ext cx="15687" cy="690282"/>
          </a:xfrm>
          <a:prstGeom prst="straightConnector1">
            <a:avLst/>
          </a:prstGeom>
          <a:ln w="12700"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74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2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e 21">
            <a:extLst>
              <a:ext uri="{FF2B5EF4-FFF2-40B4-BE49-F238E27FC236}">
                <a16:creationId xmlns:a16="http://schemas.microsoft.com/office/drawing/2014/main" id="{21054DCF-56A9-4B4E-A4B6-2FEAD42F0490}"/>
              </a:ext>
            </a:extLst>
          </p:cNvPr>
          <p:cNvSpPr/>
          <p:nvPr/>
        </p:nvSpPr>
        <p:spPr>
          <a:xfrm>
            <a:off x="228600" y="5504160"/>
            <a:ext cx="2084762" cy="1079996"/>
          </a:xfrm>
          <a:prstGeom prst="ellipse">
            <a:avLst/>
          </a:prstGeom>
          <a:noFill/>
          <a:ln w="19050">
            <a:solidFill>
              <a:srgbClr val="84A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547EFA6C-F298-43B6-AE18-B17407A1EF78}"/>
              </a:ext>
            </a:extLst>
          </p:cNvPr>
          <p:cNvSpPr/>
          <p:nvPr/>
        </p:nvSpPr>
        <p:spPr>
          <a:xfrm>
            <a:off x="228599" y="4193937"/>
            <a:ext cx="2084762" cy="1079996"/>
          </a:xfrm>
          <a:prstGeom prst="ellipse">
            <a:avLst/>
          </a:prstGeom>
          <a:noFill/>
          <a:ln w="19050">
            <a:solidFill>
              <a:srgbClr val="84A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A235B7E5-04EF-46CE-A633-03F542DF83E6}"/>
              </a:ext>
            </a:extLst>
          </p:cNvPr>
          <p:cNvSpPr/>
          <p:nvPr/>
        </p:nvSpPr>
        <p:spPr>
          <a:xfrm>
            <a:off x="228600" y="2902608"/>
            <a:ext cx="2084762" cy="1079996"/>
          </a:xfrm>
          <a:prstGeom prst="ellipse">
            <a:avLst/>
          </a:prstGeom>
          <a:noFill/>
          <a:ln w="19050">
            <a:solidFill>
              <a:srgbClr val="84A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7368"/>
            <a:ext cx="9144000" cy="1574814"/>
          </a:xfrm>
        </p:spPr>
        <p:txBody>
          <a:bodyPr>
            <a:noAutofit/>
          </a:bodyPr>
          <a:lstStyle/>
          <a:p>
            <a:pPr algn="ctr"/>
            <a:r>
              <a:rPr lang="it" sz="3600" b="1" dirty="0">
                <a:latin typeface="Century Schoolbook" panose="02040604050505020304" pitchFamily="18" charset="0"/>
              </a:rPr>
              <a:t>LABORATORI DIDATTICI: </a:t>
            </a:r>
            <a:r>
              <a:rPr lang="it" sz="2800" b="1" dirty="0">
                <a:latin typeface="Century Schoolbook" panose="02040604050505020304" pitchFamily="18" charset="0"/>
              </a:rPr>
              <a:t>FORMAZIONE E AUTOFINANZIAMENTO</a:t>
            </a:r>
            <a:endParaRPr lang="it-IT" sz="3600" b="1" dirty="0">
              <a:latin typeface="Century Schoolbook" panose="020406040505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7F1619E-6159-4A05-BCA7-0D6BD33603F7}"/>
              </a:ext>
            </a:extLst>
          </p:cNvPr>
          <p:cNvSpPr txBox="1"/>
          <p:nvPr/>
        </p:nvSpPr>
        <p:spPr>
          <a:xfrm>
            <a:off x="531774" y="2121977"/>
            <a:ext cx="8080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Century Schoolbook" panose="02040604050505020304" pitchFamily="18" charset="0"/>
              </a:rPr>
              <a:t>I laboratori didattici sono una risorsa per: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18CEBA20-842F-4178-8E8C-EE782D9BE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548616"/>
              </p:ext>
            </p:extLst>
          </p:nvPr>
        </p:nvGraphicFramePr>
        <p:xfrm>
          <a:off x="3024961" y="5504157"/>
          <a:ext cx="5296079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6079">
                  <a:extLst>
                    <a:ext uri="{9D8B030D-6E8A-4147-A177-3AD203B41FA5}">
                      <a16:colId xmlns:a16="http://schemas.microsoft.com/office/drawing/2014/main" val="4103951271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/>
                      <a:r>
                        <a:rPr lang="it-IT" sz="2100" b="0" dirty="0">
                          <a:solidFill>
                            <a:schemeClr val="tx1"/>
                          </a:solidFill>
                          <a:latin typeface="Century Schoolbook"/>
                        </a:rPr>
                        <a:t>Campagne lunghe, lavoro per i formatori e visibilità campagna.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168232"/>
                  </a:ext>
                </a:extLst>
              </a:tr>
            </a:tbl>
          </a:graphicData>
        </a:graphic>
      </p:graphicFrame>
      <p:graphicFrame>
        <p:nvGraphicFramePr>
          <p:cNvPr id="7" name="Tabella 5">
            <a:extLst>
              <a:ext uri="{FF2B5EF4-FFF2-40B4-BE49-F238E27FC236}">
                <a16:creationId xmlns:a16="http://schemas.microsoft.com/office/drawing/2014/main" id="{0516CED6-E33F-43DC-8DC3-F8EF13C57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165589"/>
              </p:ext>
            </p:extLst>
          </p:nvPr>
        </p:nvGraphicFramePr>
        <p:xfrm>
          <a:off x="28879" y="5510445"/>
          <a:ext cx="2199062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062">
                  <a:extLst>
                    <a:ext uri="{9D8B030D-6E8A-4147-A177-3AD203B41FA5}">
                      <a16:colId xmlns:a16="http://schemas.microsoft.com/office/drawing/2014/main" val="575912748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marL="357188" indent="-357188" algn="ctr">
                        <a:buFont typeface="Arial" panose="020B0604020202020204" pitchFamily="34" charset="0"/>
                        <a:buNone/>
                      </a:pPr>
                      <a:r>
                        <a:rPr lang="it-IT" sz="2100" b="0" dirty="0">
                          <a:solidFill>
                            <a:sysClr val="windowText" lastClr="000000"/>
                          </a:solidFill>
                          <a:latin typeface="Century Schoolbook" panose="02040604050505020304" pitchFamily="18" charset="0"/>
                        </a:rPr>
                        <a:t>Progetto di monitoraggio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168232"/>
                  </a:ext>
                </a:extLst>
              </a:tr>
            </a:tbl>
          </a:graphicData>
        </a:graphic>
      </p:graphicFrame>
      <p:graphicFrame>
        <p:nvGraphicFramePr>
          <p:cNvPr id="8" name="Tabella 5">
            <a:extLst>
              <a:ext uri="{FF2B5EF4-FFF2-40B4-BE49-F238E27FC236}">
                <a16:creationId xmlns:a16="http://schemas.microsoft.com/office/drawing/2014/main" id="{4B02A780-B0DB-4A14-82A2-7B563797E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622441"/>
              </p:ext>
            </p:extLst>
          </p:nvPr>
        </p:nvGraphicFramePr>
        <p:xfrm>
          <a:off x="485774" y="4187645"/>
          <a:ext cx="1478972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972">
                  <a:extLst>
                    <a:ext uri="{9D8B030D-6E8A-4147-A177-3AD203B41FA5}">
                      <a16:colId xmlns:a16="http://schemas.microsoft.com/office/drawing/2014/main" val="575912748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2100" b="0" dirty="0">
                          <a:solidFill>
                            <a:sysClr val="windowText" lastClr="000000"/>
                          </a:solidFill>
                          <a:latin typeface="Century Schoolbook" panose="02040604050505020304" pitchFamily="18" charset="0"/>
                        </a:rPr>
                        <a:t>I ragazzi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678563"/>
                  </a:ext>
                </a:extLst>
              </a:tr>
            </a:tbl>
          </a:graphicData>
        </a:graphic>
      </p:graphicFrame>
      <p:graphicFrame>
        <p:nvGraphicFramePr>
          <p:cNvPr id="9" name="Tabella 5">
            <a:extLst>
              <a:ext uri="{FF2B5EF4-FFF2-40B4-BE49-F238E27FC236}">
                <a16:creationId xmlns:a16="http://schemas.microsoft.com/office/drawing/2014/main" id="{88468507-0775-4A5B-BC21-F3DE8233A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84594"/>
              </p:ext>
            </p:extLst>
          </p:nvPr>
        </p:nvGraphicFramePr>
        <p:xfrm>
          <a:off x="485775" y="2902609"/>
          <a:ext cx="1478972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972">
                  <a:extLst>
                    <a:ext uri="{9D8B030D-6E8A-4147-A177-3AD203B41FA5}">
                      <a16:colId xmlns:a16="http://schemas.microsoft.com/office/drawing/2014/main" val="575912748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2100" b="0" dirty="0">
                          <a:solidFill>
                            <a:sysClr val="windowText" lastClr="000000"/>
                          </a:solidFill>
                          <a:latin typeface="Century Schoolbook" panose="02040604050505020304" pitchFamily="18" charset="0"/>
                        </a:rPr>
                        <a:t>Le scuole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473261"/>
                  </a:ext>
                </a:extLst>
              </a:tr>
            </a:tbl>
          </a:graphicData>
        </a:graphic>
      </p:graphicFrame>
      <p:graphicFrame>
        <p:nvGraphicFramePr>
          <p:cNvPr id="10" name="Tabella 5">
            <a:extLst>
              <a:ext uri="{FF2B5EF4-FFF2-40B4-BE49-F238E27FC236}">
                <a16:creationId xmlns:a16="http://schemas.microsoft.com/office/drawing/2014/main" id="{44D0136C-FACB-4F68-B337-5C7F324B9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096712"/>
              </p:ext>
            </p:extLst>
          </p:nvPr>
        </p:nvGraphicFramePr>
        <p:xfrm>
          <a:off x="3024960" y="4187645"/>
          <a:ext cx="529608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6080">
                  <a:extLst>
                    <a:ext uri="{9D8B030D-6E8A-4147-A177-3AD203B41FA5}">
                      <a16:colId xmlns:a16="http://schemas.microsoft.com/office/drawing/2014/main" val="4103951271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/>
                      <a:r>
                        <a:rPr lang="it-IT" sz="2100" b="0" dirty="0">
                          <a:solidFill>
                            <a:sysClr val="windowText" lastClr="000000"/>
                          </a:solidFill>
                          <a:latin typeface="Century Schoolbook" panose="02040604050505020304" pitchFamily="18" charset="0"/>
                        </a:rPr>
                        <a:t>Orientamento universitario, formazione lavorativa e ruolo attivo nella comunità.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678563"/>
                  </a:ext>
                </a:extLst>
              </a:tr>
            </a:tbl>
          </a:graphicData>
        </a:graphic>
      </p:graphicFrame>
      <p:graphicFrame>
        <p:nvGraphicFramePr>
          <p:cNvPr id="11" name="Tabella 5">
            <a:extLst>
              <a:ext uri="{FF2B5EF4-FFF2-40B4-BE49-F238E27FC236}">
                <a16:creationId xmlns:a16="http://schemas.microsoft.com/office/drawing/2014/main" id="{098EE893-8C35-4D57-A473-3135E5FF5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358042"/>
              </p:ext>
            </p:extLst>
          </p:nvPr>
        </p:nvGraphicFramePr>
        <p:xfrm>
          <a:off x="3024961" y="2902609"/>
          <a:ext cx="5296079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6079">
                  <a:extLst>
                    <a:ext uri="{9D8B030D-6E8A-4147-A177-3AD203B41FA5}">
                      <a16:colId xmlns:a16="http://schemas.microsoft.com/office/drawing/2014/main" val="4103951271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/>
                      <a:r>
                        <a:rPr lang="it-IT" sz="2100" b="0" dirty="0">
                          <a:solidFill>
                            <a:sysClr val="windowText" lastClr="000000"/>
                          </a:solidFill>
                          <a:latin typeface="Century Schoolbook" panose="02040604050505020304" pitchFamily="18" charset="0"/>
                        </a:rPr>
                        <a:t>Attivazione progetti (PON, scuola lavoro e PTOF) STEM, cittadinanza attiva e educazione civica/ambientale.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473261"/>
                  </a:ext>
                </a:extLst>
              </a:tr>
            </a:tbl>
          </a:graphicData>
        </a:graphic>
      </p:graphicFrame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2CB02B55-4970-469A-BCF0-2DEF51B0DF08}"/>
              </a:ext>
            </a:extLst>
          </p:cNvPr>
          <p:cNvCxnSpPr>
            <a:cxnSpLocks/>
            <a:stCxn id="21" idx="6"/>
            <a:endCxn id="11" idx="1"/>
          </p:cNvCxnSpPr>
          <p:nvPr/>
        </p:nvCxnSpPr>
        <p:spPr>
          <a:xfrm>
            <a:off x="2313362" y="3442606"/>
            <a:ext cx="711599" cy="3"/>
          </a:xfrm>
          <a:prstGeom prst="straightConnector1">
            <a:avLst/>
          </a:prstGeom>
          <a:ln w="19050"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57E183E9-0971-4624-9345-25DD2A742890}"/>
              </a:ext>
            </a:extLst>
          </p:cNvPr>
          <p:cNvCxnSpPr>
            <a:cxnSpLocks/>
            <a:stCxn id="23" idx="6"/>
            <a:endCxn id="10" idx="1"/>
          </p:cNvCxnSpPr>
          <p:nvPr/>
        </p:nvCxnSpPr>
        <p:spPr>
          <a:xfrm flipV="1">
            <a:off x="2313361" y="4727645"/>
            <a:ext cx="711599" cy="6290"/>
          </a:xfrm>
          <a:prstGeom prst="straightConnector1">
            <a:avLst/>
          </a:prstGeom>
          <a:ln w="19050"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56B5224A-EE4A-4F0E-84E2-A910D26DCDC5}"/>
              </a:ext>
            </a:extLst>
          </p:cNvPr>
          <p:cNvCxnSpPr>
            <a:cxnSpLocks/>
          </p:cNvCxnSpPr>
          <p:nvPr/>
        </p:nvCxnSpPr>
        <p:spPr>
          <a:xfrm>
            <a:off x="2324792" y="6018979"/>
            <a:ext cx="700169" cy="0"/>
          </a:xfrm>
          <a:prstGeom prst="straightConnector1">
            <a:avLst/>
          </a:prstGeom>
          <a:ln w="19050"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E51496-2AD4-4D55-981F-B5A7039DA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61A74A4-0B7B-4B18-9314-8D73CC6D7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0526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LABORATORI SUL FIUME</a:t>
            </a:r>
            <a:endParaRPr lang="it-IT" dirty="0">
              <a:latin typeface="Century Schoolbook" panose="02040604050505020304" pitchFamily="18" charset="0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06292BF0-1097-45D2-BD53-153BD2226F75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033192" y="1724595"/>
            <a:ext cx="2041864" cy="620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16AC1544-5532-4BD0-9117-228FF6ED12AA}"/>
              </a:ext>
            </a:extLst>
          </p:cNvPr>
          <p:cNvCxnSpPr>
            <a:cxnSpLocks/>
          </p:cNvCxnSpPr>
          <p:nvPr/>
        </p:nvCxnSpPr>
        <p:spPr>
          <a:xfrm>
            <a:off x="1732978" y="2815634"/>
            <a:ext cx="987920" cy="0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EB2D8532-012D-418D-AA53-25AD654C4621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146503" y="3997824"/>
            <a:ext cx="1573250" cy="1272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460EB5C2-DAD8-4F08-9149-81B80D9EF0A0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345025" y="5104847"/>
            <a:ext cx="1187839" cy="0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8FE3F075-1659-468D-9406-AF3D53EBA867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430475" y="6091166"/>
            <a:ext cx="1139000" cy="11206"/>
          </a:xfrm>
          <a:prstGeom prst="straightConnector1">
            <a:avLst/>
          </a:prstGeom>
          <a:ln>
            <a:solidFill>
              <a:srgbClr val="84AC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9685B30-3A1B-404C-A951-E378455632E1}"/>
              </a:ext>
            </a:extLst>
          </p:cNvPr>
          <p:cNvSpPr txBox="1"/>
          <p:nvPr/>
        </p:nvSpPr>
        <p:spPr>
          <a:xfrm>
            <a:off x="4532864" y="4920181"/>
            <a:ext cx="3508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Monitoraggio della vegetazione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2E5E845-3C6D-48F3-86B8-71DEF19BE966}"/>
              </a:ext>
            </a:extLst>
          </p:cNvPr>
          <p:cNvSpPr txBox="1"/>
          <p:nvPr/>
        </p:nvSpPr>
        <p:spPr>
          <a:xfrm>
            <a:off x="3569475" y="5917706"/>
            <a:ext cx="2308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Analisi dei dati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F1D7A5D-4D0B-4658-AE86-B4E965573817}"/>
              </a:ext>
            </a:extLst>
          </p:cNvPr>
          <p:cNvSpPr txBox="1"/>
          <p:nvPr/>
        </p:nvSpPr>
        <p:spPr>
          <a:xfrm>
            <a:off x="3719753" y="3813158"/>
            <a:ext cx="432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Campionamento di suolo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F17C732-DBA1-4511-A7FC-86178964DD34}"/>
              </a:ext>
            </a:extLst>
          </p:cNvPr>
          <p:cNvSpPr txBox="1"/>
          <p:nvPr/>
        </p:nvSpPr>
        <p:spPr>
          <a:xfrm>
            <a:off x="2754935" y="2630968"/>
            <a:ext cx="278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Misura della portata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863D56F-7C64-4DB1-8C26-9F6F1C1F648E}"/>
              </a:ext>
            </a:extLst>
          </p:cNvPr>
          <p:cNvSpPr txBox="1"/>
          <p:nvPr/>
        </p:nvSpPr>
        <p:spPr>
          <a:xfrm>
            <a:off x="4075056" y="1540549"/>
            <a:ext cx="4300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Analisi dei macronutrienti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CC454AB-FB80-496F-AA46-0BA2DE3825E8}"/>
              </a:ext>
            </a:extLst>
          </p:cNvPr>
          <p:cNvSpPr txBox="1"/>
          <p:nvPr/>
        </p:nvSpPr>
        <p:spPr>
          <a:xfrm>
            <a:off x="373721" y="5917706"/>
            <a:ext cx="2453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 Schoolbook" panose="02040604050505020304" pitchFamily="18" charset="0"/>
              </a:rPr>
              <a:t>5. MATEMATICA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1DB21A9-AFB2-4816-B833-6EBDC0CFCE71}"/>
              </a:ext>
            </a:extLst>
          </p:cNvPr>
          <p:cNvSpPr txBox="1"/>
          <p:nvPr/>
        </p:nvSpPr>
        <p:spPr>
          <a:xfrm>
            <a:off x="406913" y="4920181"/>
            <a:ext cx="3252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 Schoolbook" panose="02040604050505020304" pitchFamily="18" charset="0"/>
              </a:rPr>
              <a:t>4. SCIENZE NATURALI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38FDEF7-51D1-4DE1-AA13-E26F631E49EB}"/>
              </a:ext>
            </a:extLst>
          </p:cNvPr>
          <p:cNvSpPr txBox="1"/>
          <p:nvPr/>
        </p:nvSpPr>
        <p:spPr>
          <a:xfrm>
            <a:off x="406913" y="3814430"/>
            <a:ext cx="173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 Schoolbook" panose="02040604050505020304" pitchFamily="18" charset="0"/>
              </a:rPr>
              <a:t>3. BIOLOGIA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6911790-B803-4F6F-AF6C-4EB581CA60CF}"/>
              </a:ext>
            </a:extLst>
          </p:cNvPr>
          <p:cNvSpPr txBox="1"/>
          <p:nvPr/>
        </p:nvSpPr>
        <p:spPr>
          <a:xfrm>
            <a:off x="406913" y="2630968"/>
            <a:ext cx="173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 Schoolbook" panose="02040604050505020304" pitchFamily="18" charset="0"/>
              </a:rPr>
              <a:t>2. FISICA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38A62DD-5050-4822-88D3-AF7C94AE6CBA}"/>
              </a:ext>
            </a:extLst>
          </p:cNvPr>
          <p:cNvSpPr txBox="1"/>
          <p:nvPr/>
        </p:nvSpPr>
        <p:spPr>
          <a:xfrm>
            <a:off x="406913" y="1540549"/>
            <a:ext cx="173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entury Schoolbook" panose="02040604050505020304" pitchFamily="18" charset="0"/>
              </a:rPr>
              <a:t>1. CHIMICA</a:t>
            </a:r>
          </a:p>
        </p:txBody>
      </p:sp>
      <p:pic>
        <p:nvPicPr>
          <p:cNvPr id="4" name="Immagine 3" descr="Immagine che contiene albero, esterni, fiume, pianta&#10;&#10;Descrizione generata automaticamente">
            <a:extLst>
              <a:ext uri="{FF2B5EF4-FFF2-40B4-BE49-F238E27FC236}">
                <a16:creationId xmlns:a16="http://schemas.microsoft.com/office/drawing/2014/main" id="{294ABAEE-2597-4E50-8B9D-CC30A42D7D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6" b="11938"/>
          <a:stretch/>
        </p:blipFill>
        <p:spPr>
          <a:xfrm>
            <a:off x="5081456" y="1955415"/>
            <a:ext cx="1860439" cy="1677541"/>
          </a:xfrm>
          <a:prstGeom prst="rect">
            <a:avLst/>
          </a:prstGeom>
          <a:ln w="12700">
            <a:solidFill>
              <a:srgbClr val="84AC1D"/>
            </a:solidFill>
          </a:ln>
        </p:spPr>
      </p:pic>
      <p:pic>
        <p:nvPicPr>
          <p:cNvPr id="8" name="Immagine 7" descr="Immagine che contiene bottiglia, birra&#10;&#10;Descrizione generata automaticamente">
            <a:extLst>
              <a:ext uri="{FF2B5EF4-FFF2-40B4-BE49-F238E27FC236}">
                <a16:creationId xmlns:a16="http://schemas.microsoft.com/office/drawing/2014/main" id="{FCAE34F3-1EC7-491A-8E4A-426344098D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4" b="4578"/>
          <a:stretch/>
        </p:blipFill>
        <p:spPr>
          <a:xfrm>
            <a:off x="6579713" y="3337795"/>
            <a:ext cx="2039833" cy="1582386"/>
          </a:xfrm>
          <a:prstGeom prst="rect">
            <a:avLst/>
          </a:prstGeom>
          <a:ln w="12700">
            <a:solidFill>
              <a:srgbClr val="84AC1D"/>
            </a:solidFill>
          </a:ln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BA7D4A1E-B86A-435B-BB11-79B22CFB75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5"/>
          <a:stretch/>
        </p:blipFill>
        <p:spPr>
          <a:xfrm>
            <a:off x="7149290" y="1118172"/>
            <a:ext cx="1448157" cy="1682280"/>
          </a:xfrm>
          <a:prstGeom prst="rect">
            <a:avLst/>
          </a:prstGeom>
          <a:ln w="12700">
            <a:solidFill>
              <a:srgbClr val="84AC1D"/>
            </a:solidFill>
          </a:ln>
        </p:spPr>
      </p:pic>
      <p:pic>
        <p:nvPicPr>
          <p:cNvPr id="3" name="Immagine 2" descr="Immagine che contiene albero, esterni, natura, pianta&#10;&#10;Descrizione generata automaticamente">
            <a:extLst>
              <a:ext uri="{FF2B5EF4-FFF2-40B4-BE49-F238E27FC236}">
                <a16:creationId xmlns:a16="http://schemas.microsoft.com/office/drawing/2014/main" id="{A11712F6-B5E5-4DB0-97FB-FE41CB2692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r="9635" b="37416"/>
          <a:stretch/>
        </p:blipFill>
        <p:spPr>
          <a:xfrm>
            <a:off x="6477595" y="5300485"/>
            <a:ext cx="2119852" cy="1362828"/>
          </a:xfrm>
          <a:prstGeom prst="rect">
            <a:avLst/>
          </a:prstGeom>
          <a:ln w="12700">
            <a:solidFill>
              <a:srgbClr val="84AC1D"/>
            </a:solidFill>
          </a:ln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54716-FF38-4B7B-9A04-395650D6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615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1BDE79-1882-4F5E-AF0D-9015660AF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58645"/>
            <a:ext cx="9144000" cy="524108"/>
          </a:xfrm>
          <a:solidFill>
            <a:srgbClr val="84AC1D"/>
          </a:solidFill>
        </p:spPr>
        <p:txBody>
          <a:bodyPr>
            <a:normAutofit fontScale="90000"/>
          </a:bodyPr>
          <a:lstStyle/>
          <a:p>
            <a:r>
              <a:rPr lang="it-IT" sz="4000" b="1" dirty="0">
                <a:latin typeface="Century Schoolbook" panose="02040604050505020304" pitchFamily="18" charset="0"/>
              </a:rPr>
              <a:t>GRAZIE PER L’ATTENZIONE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6399CFB-88C4-4993-9EC7-32E8D05D5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44" y="5809947"/>
            <a:ext cx="2252545" cy="944023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4DE066-87EF-424A-AB30-98802D54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BC1C823-038E-49BE-82CC-7B419742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14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249</Words>
  <Application>Microsoft Office PowerPoint</Application>
  <PresentationFormat>Presentazione su schermo (4:3)</PresentationFormat>
  <Paragraphs>64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Office Theme</vt:lpstr>
      <vt:lpstr>SCIENZA PARTECIPATA</vt:lpstr>
      <vt:lpstr>FIUME ELSA</vt:lpstr>
      <vt:lpstr>SCIENZA PARTECIPATA PER INCLUDERE E SPERIMENTARE</vt:lpstr>
      <vt:lpstr>LABORATORI DIDATTICI: FORMAZIONE E AUTOFINANZIAMENTO</vt:lpstr>
      <vt:lpstr>LABORATORI SUL FIUME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SCIENZA PARTECIPATA</dc:title>
  <dc:creator>enduser</dc:creator>
  <cp:lastModifiedBy>enduser</cp:lastModifiedBy>
  <cp:revision>171</cp:revision>
  <dcterms:created xsi:type="dcterms:W3CDTF">2021-11-10T17:20:04Z</dcterms:created>
  <dcterms:modified xsi:type="dcterms:W3CDTF">2021-11-12T08:56:01Z</dcterms:modified>
</cp:coreProperties>
</file>