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61" r:id="rId4"/>
    <p:sldId id="258" r:id="rId5"/>
    <p:sldId id="262" r:id="rId6"/>
    <p:sldId id="263" r:id="rId7"/>
    <p:sldId id="259" r:id="rId8"/>
    <p:sldId id="260" r:id="rId9"/>
    <p:sldId id="268" r:id="rId10"/>
    <p:sldId id="266" r:id="rId11"/>
    <p:sldId id="264" r:id="rId12"/>
    <p:sldId id="265" r:id="rId13"/>
    <p:sldId id="267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8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64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10/11/21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11/10/21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10/11/21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10/11/21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discovery.ucl.ac.uk/id/eprint/10070105/" TargetMode="External"/><Relationship Id="rId3" Type="http://schemas.openxmlformats.org/officeDocument/2006/relationships/image" Target="../media/image24.emf"/><Relationship Id="rId7" Type="http://schemas.openxmlformats.org/officeDocument/2006/relationships/image" Target="../media/image27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2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2.png"/><Relationship Id="rId3" Type="http://schemas.openxmlformats.org/officeDocument/2006/relationships/image" Target="../media/image29.jpeg"/><Relationship Id="rId7" Type="http://schemas.openxmlformats.org/officeDocument/2006/relationships/image" Target="../media/image27.emf"/><Relationship Id="rId12" Type="http://schemas.microsoft.com/office/2007/relationships/hdphoto" Target="../media/hdphoto2.wdp"/><Relationship Id="rId2" Type="http://schemas.openxmlformats.org/officeDocument/2006/relationships/image" Target="../media/image28.jpeg"/><Relationship Id="rId16" Type="http://schemas.microsoft.com/office/2007/relationships/hdphoto" Target="../media/hdphoto4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png"/><Relationship Id="rId5" Type="http://schemas.openxmlformats.org/officeDocument/2006/relationships/image" Target="../media/image24.emf"/><Relationship Id="rId15" Type="http://schemas.openxmlformats.org/officeDocument/2006/relationships/image" Target="../media/image33.png"/><Relationship Id="rId10" Type="http://schemas.microsoft.com/office/2007/relationships/hdphoto" Target="../media/hdphoto1.wdp"/><Relationship Id="rId4" Type="http://schemas.openxmlformats.org/officeDocument/2006/relationships/image" Target="../media/image22.jpeg"/><Relationship Id="rId9" Type="http://schemas.openxmlformats.org/officeDocument/2006/relationships/image" Target="../media/image30.png"/><Relationship Id="rId1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26.jpeg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26.jpeg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discovery.ucl.ac.uk/id/eprint/10073924/" TargetMode="External"/><Relationship Id="rId3" Type="http://schemas.openxmlformats.org/officeDocument/2006/relationships/image" Target="../media/image24.emf"/><Relationship Id="rId7" Type="http://schemas.openxmlformats.org/officeDocument/2006/relationships/image" Target="../media/image3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7.emf"/><Relationship Id="rId4" Type="http://schemas.openxmlformats.org/officeDocument/2006/relationships/image" Target="../media/image26.jpe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83732"/>
            <a:ext cx="7772400" cy="2387600"/>
          </a:xfrm>
        </p:spPr>
        <p:txBody>
          <a:bodyPr>
            <a:normAutofit/>
          </a:bodyPr>
          <a:lstStyle/>
          <a:p>
            <a:r>
              <a:rPr lang="it-IT" sz="4000" dirty="0"/>
              <a:t>La storia di Citizen Science Italia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329897"/>
            <a:ext cx="6858000" cy="1078819"/>
          </a:xfrm>
        </p:spPr>
        <p:txBody>
          <a:bodyPr>
            <a:normAutofit fontScale="92500" lnSpcReduction="20000"/>
          </a:bodyPr>
          <a:lstStyle/>
          <a:p>
            <a:r>
              <a:rPr lang="it-IT" dirty="0"/>
              <a:t>Andrea Sforzi</a:t>
            </a:r>
          </a:p>
          <a:p>
            <a:r>
              <a:rPr lang="it-IT" dirty="0"/>
              <a:t>Gaia Agnello</a:t>
            </a:r>
          </a:p>
          <a:p>
            <a:r>
              <a:rPr lang="it-IT" dirty="0"/>
              <a:t>Alessandro Campanaro</a:t>
            </a:r>
          </a:p>
        </p:txBody>
      </p:sp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9140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it-IT" sz="3600" dirty="0"/>
              <a:t>Prima Conferenza Italiana (2017)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714" y="1828638"/>
            <a:ext cx="4574722" cy="1600362"/>
          </a:xfrm>
        </p:spPr>
        <p:txBody>
          <a:bodyPr>
            <a:noAutofit/>
          </a:bodyPr>
          <a:lstStyle/>
          <a:p>
            <a:pPr marL="285750" indent="-285750">
              <a:spcBef>
                <a:spcPts val="600"/>
              </a:spcBef>
            </a:pPr>
            <a:r>
              <a:rPr lang="de-DE" sz="1800" dirty="0"/>
              <a:t>Dal 2005 </a:t>
            </a:r>
            <a:r>
              <a:rPr lang="de-DE" sz="1800" dirty="0" err="1"/>
              <a:t>una</a:t>
            </a:r>
            <a:r>
              <a:rPr lang="de-DE" sz="1800" dirty="0"/>
              <a:t> </a:t>
            </a:r>
            <a:r>
              <a:rPr lang="de-DE" sz="1800" dirty="0" err="1"/>
              <a:t>crescita</a:t>
            </a:r>
            <a:r>
              <a:rPr lang="de-DE" sz="1800" dirty="0"/>
              <a:t> </a:t>
            </a:r>
            <a:r>
              <a:rPr lang="de-DE" sz="1800" dirty="0" err="1"/>
              <a:t>esponenziale</a:t>
            </a:r>
            <a:r>
              <a:rPr lang="de-DE" sz="1800" dirty="0"/>
              <a:t> di </a:t>
            </a:r>
            <a:r>
              <a:rPr lang="de-DE" sz="1800" dirty="0" err="1"/>
              <a:t>progetti</a:t>
            </a:r>
            <a:r>
              <a:rPr lang="de-DE" sz="1800" dirty="0"/>
              <a:t>, </a:t>
            </a:r>
            <a:r>
              <a:rPr lang="de-DE" sz="1800" b="1" dirty="0"/>
              <a:t>l’85% </a:t>
            </a:r>
            <a:r>
              <a:rPr lang="de-DE" sz="1800" b="1" dirty="0" err="1"/>
              <a:t>sono</a:t>
            </a:r>
            <a:r>
              <a:rPr lang="de-DE" sz="1800" b="1" dirty="0"/>
              <a:t> </a:t>
            </a:r>
            <a:r>
              <a:rPr lang="de-DE" sz="1800" b="1" dirty="0" err="1"/>
              <a:t>stati</a:t>
            </a:r>
            <a:r>
              <a:rPr lang="de-DE" sz="1800" b="1" dirty="0"/>
              <a:t> </a:t>
            </a:r>
            <a:r>
              <a:rPr lang="de-DE" sz="1800" b="1" dirty="0" err="1"/>
              <a:t>sviluppati</a:t>
            </a:r>
            <a:r>
              <a:rPr lang="de-DE" sz="1800" b="1" dirty="0"/>
              <a:t> </a:t>
            </a:r>
            <a:r>
              <a:rPr lang="de-DE" sz="1800" b="1" dirty="0" err="1"/>
              <a:t>negli</a:t>
            </a:r>
            <a:r>
              <a:rPr lang="de-DE" sz="1800" b="1" dirty="0"/>
              <a:t> </a:t>
            </a:r>
            <a:r>
              <a:rPr lang="de-DE" sz="1800" b="1" dirty="0" err="1"/>
              <a:t>ultimi</a:t>
            </a:r>
            <a:r>
              <a:rPr lang="de-DE" sz="1800" b="1" dirty="0"/>
              <a:t> 10 </a:t>
            </a:r>
            <a:r>
              <a:rPr lang="de-DE" sz="1800" b="1" dirty="0" err="1"/>
              <a:t>anni</a:t>
            </a:r>
            <a:r>
              <a:rPr lang="de-DE" sz="1800" dirty="0"/>
              <a:t> (</a:t>
            </a:r>
            <a:r>
              <a:rPr lang="de-DE" sz="1800" dirty="0" err="1"/>
              <a:t>Bartoccioni</a:t>
            </a:r>
            <a:r>
              <a:rPr lang="de-DE" sz="1800" dirty="0"/>
              <a:t>, 2015)</a:t>
            </a:r>
          </a:p>
          <a:p>
            <a:pPr marL="285750" indent="-285750">
              <a:spcBef>
                <a:spcPts val="600"/>
              </a:spcBef>
            </a:pPr>
            <a:r>
              <a:rPr lang="de-DE" sz="1800" dirty="0" err="1"/>
              <a:t>Un‘occasione</a:t>
            </a:r>
            <a:r>
              <a:rPr lang="de-DE" sz="1800" dirty="0"/>
              <a:t> per </a:t>
            </a:r>
            <a:r>
              <a:rPr lang="de-DE" sz="1800" dirty="0" err="1"/>
              <a:t>riunire</a:t>
            </a:r>
            <a:r>
              <a:rPr lang="de-DE" sz="1800" dirty="0"/>
              <a:t> la </a:t>
            </a:r>
            <a:r>
              <a:rPr lang="de-DE" sz="1800" dirty="0" err="1"/>
              <a:t>comunità</a:t>
            </a:r>
            <a:r>
              <a:rPr lang="de-DE" sz="1800" dirty="0"/>
              <a:t> </a:t>
            </a:r>
            <a:r>
              <a:rPr lang="de-DE" sz="1800" dirty="0" err="1"/>
              <a:t>italiana</a:t>
            </a:r>
            <a:r>
              <a:rPr lang="de-DE" sz="1800" dirty="0"/>
              <a:t> </a:t>
            </a:r>
            <a:r>
              <a:rPr lang="de-DE" sz="1800" dirty="0" err="1"/>
              <a:t>emergente</a:t>
            </a:r>
            <a:endParaRPr lang="de-DE" sz="1800" dirty="0"/>
          </a:p>
          <a:p>
            <a:pPr marL="285750" indent="-285750">
              <a:spcBef>
                <a:spcPts val="600"/>
              </a:spcBef>
            </a:pPr>
            <a:r>
              <a:rPr lang="de-DE" sz="1800" dirty="0"/>
              <a:t>Primi </a:t>
            </a:r>
            <a:r>
              <a:rPr lang="de-DE" sz="1800" dirty="0" err="1"/>
              <a:t>passi</a:t>
            </a:r>
            <a:r>
              <a:rPr lang="de-DE" sz="1800" dirty="0"/>
              <a:t> </a:t>
            </a:r>
            <a:r>
              <a:rPr lang="de-DE" sz="1800" dirty="0" err="1"/>
              <a:t>verso</a:t>
            </a:r>
            <a:r>
              <a:rPr lang="de-DE" sz="1800" dirty="0"/>
              <a:t> la </a:t>
            </a:r>
            <a:r>
              <a:rPr lang="de-DE" sz="1800" dirty="0" err="1"/>
              <a:t>creazione</a:t>
            </a:r>
            <a:r>
              <a:rPr lang="de-DE" sz="1800" dirty="0"/>
              <a:t> di </a:t>
            </a:r>
            <a:r>
              <a:rPr lang="de-DE" sz="1800" dirty="0" err="1"/>
              <a:t>una</a:t>
            </a:r>
            <a:r>
              <a:rPr lang="de-DE" sz="1800" dirty="0"/>
              <a:t> </a:t>
            </a:r>
            <a:r>
              <a:rPr lang="de-DE" sz="1800" dirty="0" err="1"/>
              <a:t>rete</a:t>
            </a:r>
            <a:r>
              <a:rPr lang="de-DE" sz="1800" dirty="0"/>
              <a:t> a </a:t>
            </a:r>
            <a:r>
              <a:rPr lang="de-DE" sz="1800" dirty="0" err="1"/>
              <a:t>livello</a:t>
            </a:r>
            <a:r>
              <a:rPr lang="de-DE" sz="1800" dirty="0"/>
              <a:t> </a:t>
            </a:r>
            <a:r>
              <a:rPr lang="de-DE" sz="1800" dirty="0" err="1"/>
              <a:t>nazionale</a:t>
            </a:r>
            <a:endParaRPr lang="de-DE" sz="1800" dirty="0"/>
          </a:p>
          <a:p>
            <a:pPr marL="0" indent="0" defTabSz="657225">
              <a:spcBef>
                <a:spcPts val="675"/>
              </a:spcBef>
              <a:buSzTx/>
              <a:buNone/>
            </a:pPr>
            <a:endParaRPr lang="en-US" altLang="en-US" sz="1800" dirty="0">
              <a:sym typeface="Arial"/>
            </a:endParaRPr>
          </a:p>
        </p:txBody>
      </p:sp>
      <p:pic>
        <p:nvPicPr>
          <p:cNvPr id="8" name="Picture 2" descr="C:\Users\gaia.agnello\Events\ARPA &amp; SNPA Palermo\Italian-Citizen-Science-conference.png">
            <a:extLst>
              <a:ext uri="{FF2B5EF4-FFF2-40B4-BE49-F238E27FC236}">
                <a16:creationId xmlns:a16="http://schemas.microsoft.com/office/drawing/2014/main" id="{3F924788-43A3-8C47-9144-C1285244C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18" y="1929626"/>
            <a:ext cx="2936269" cy="167158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9">
            <a:extLst>
              <a:ext uri="{FF2B5EF4-FFF2-40B4-BE49-F238E27FC236}">
                <a16:creationId xmlns:a16="http://schemas.microsoft.com/office/drawing/2014/main" id="{C45CCE16-ADBE-484B-A287-504E3D04722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4075" y="4305891"/>
            <a:ext cx="1476538" cy="467570"/>
          </a:xfrm>
          <a:prstGeom prst="rect">
            <a:avLst/>
          </a:prstGeom>
        </p:spPr>
      </p:pic>
      <p:pic>
        <p:nvPicPr>
          <p:cNvPr id="10" name="Picture 8" descr="http://www.citizensciencerome2017.com/wp-content/uploads/2017/03/logominamb-300x173.jpg">
            <a:extLst>
              <a:ext uri="{FF2B5EF4-FFF2-40B4-BE49-F238E27FC236}">
                <a16:creationId xmlns:a16="http://schemas.microsoft.com/office/drawing/2014/main" id="{9CC3C512-217E-B147-A398-3FAE0BB15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045115"/>
            <a:ext cx="1465233" cy="84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www.citizensciencerome2017.com/wp-content/uploads/2017/03/lifewatch-300x153.png">
            <a:extLst>
              <a:ext uri="{FF2B5EF4-FFF2-40B4-BE49-F238E27FC236}">
                <a16:creationId xmlns:a16="http://schemas.microsoft.com/office/drawing/2014/main" id="{3B7F27D3-8741-0B49-B9EB-169BFD340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838" y="5185273"/>
            <a:ext cx="1176279" cy="59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citizensciencerome2017.com/wp-content/uploads/2017/03/logo.png">
            <a:extLst>
              <a:ext uri="{FF2B5EF4-FFF2-40B4-BE49-F238E27FC236}">
                <a16:creationId xmlns:a16="http://schemas.microsoft.com/office/drawing/2014/main" id="{6383A6E3-6B2B-7F4C-9D8A-C116A5503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35" y="4068409"/>
            <a:ext cx="922491" cy="93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D72387F-130A-4144-90FC-2F6292C623CD}"/>
              </a:ext>
            </a:extLst>
          </p:cNvPr>
          <p:cNvSpPr txBox="1"/>
          <p:nvPr/>
        </p:nvSpPr>
        <p:spPr>
          <a:xfrm>
            <a:off x="1010731" y="3703131"/>
            <a:ext cx="24322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i="1" dirty="0">
                <a:latin typeface="Lora" panose="020B0604020202020204" charset="0"/>
              </a:rPr>
              <a:t>23-25 </a:t>
            </a:r>
            <a:r>
              <a:rPr lang="de-DE" sz="1600" i="1" dirty="0" err="1">
                <a:latin typeface="Lora" panose="020B0604020202020204" charset="0"/>
              </a:rPr>
              <a:t>Novembre</a:t>
            </a:r>
            <a:r>
              <a:rPr lang="de-DE" sz="1600" i="1" dirty="0">
                <a:latin typeface="Lora" panose="020B0604020202020204" charset="0"/>
              </a:rPr>
              <a:t> 2017</a:t>
            </a:r>
          </a:p>
        </p:txBody>
      </p:sp>
      <p:pic>
        <p:nvPicPr>
          <p:cNvPr id="17" name="Immagine 1">
            <a:extLst>
              <a:ext uri="{FF2B5EF4-FFF2-40B4-BE49-F238E27FC236}">
                <a16:creationId xmlns:a16="http://schemas.microsoft.com/office/drawing/2014/main" id="{F415FA20-65E9-AD40-ACEA-22DA30ADA0B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9810" b="7600"/>
          <a:stretch/>
        </p:blipFill>
        <p:spPr>
          <a:xfrm>
            <a:off x="4086498" y="4137988"/>
            <a:ext cx="4320480" cy="20281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29E71CC-BC8F-CE46-B463-E7B0138E0774}"/>
              </a:ext>
            </a:extLst>
          </p:cNvPr>
          <p:cNvSpPr txBox="1"/>
          <p:nvPr/>
        </p:nvSpPr>
        <p:spPr>
          <a:xfrm>
            <a:off x="3456682" y="6266596"/>
            <a:ext cx="5580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Tavola </a:t>
            </a:r>
            <a:r>
              <a:rPr lang="en-US" sz="1200" i="1" dirty="0" err="1"/>
              <a:t>rotonda</a:t>
            </a:r>
            <a:r>
              <a:rPr lang="en-US" sz="1200" i="1" dirty="0"/>
              <a:t> e </a:t>
            </a:r>
            <a:r>
              <a:rPr lang="en-US" sz="1200" i="1" dirty="0" err="1"/>
              <a:t>conferenza</a:t>
            </a:r>
            <a:r>
              <a:rPr lang="en-US" sz="1200" i="1" dirty="0"/>
              <a:t> </a:t>
            </a:r>
            <a:r>
              <a:rPr lang="en-US" sz="1200" i="1" dirty="0" err="1"/>
              <a:t>stampa</a:t>
            </a:r>
            <a:r>
              <a:rPr lang="en-US" sz="1200" i="1" dirty="0"/>
              <a:t>, Villa Borghese, Roma (</a:t>
            </a:r>
            <a:r>
              <a:rPr lang="en-US" sz="1200" i="1" dirty="0" err="1"/>
              <a:t>Novembre</a:t>
            </a:r>
            <a:r>
              <a:rPr lang="en-US" sz="1200" i="1" dirty="0"/>
              <a:t> 2017)</a:t>
            </a:r>
          </a:p>
        </p:txBody>
      </p:sp>
    </p:spTree>
    <p:extLst>
      <p:ext uri="{BB962C8B-B14F-4D97-AF65-F5344CB8AC3E}">
        <p14:creationId xmlns:p14="http://schemas.microsoft.com/office/powerpoint/2010/main" val="694742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181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it-IT" sz="3600" dirty="0" err="1"/>
              <a:t>DITOs</a:t>
            </a:r>
            <a:r>
              <a:rPr lang="it-IT" sz="3600" dirty="0"/>
              <a:t> e la strategia per il coinvolgimento politico (2016-2019)</a:t>
            </a:r>
          </a:p>
        </p:txBody>
      </p:sp>
      <p:sp>
        <p:nvSpPr>
          <p:cNvPr id="21" name="Shape 105">
            <a:extLst>
              <a:ext uri="{FF2B5EF4-FFF2-40B4-BE49-F238E27FC236}">
                <a16:creationId xmlns:a16="http://schemas.microsoft.com/office/drawing/2014/main" id="{89D30885-A741-7041-BAD2-0298CAF6AE4C}"/>
              </a:ext>
            </a:extLst>
          </p:cNvPr>
          <p:cNvSpPr txBox="1">
            <a:spLocks/>
          </p:cNvSpPr>
          <p:nvPr/>
        </p:nvSpPr>
        <p:spPr>
          <a:xfrm>
            <a:off x="661094" y="4540884"/>
            <a:ext cx="3792644" cy="81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buFont typeface="+mj-lt"/>
              <a:buAutoNum type="arabicPeriod"/>
            </a:pPr>
            <a:endParaRPr lang="en-US" altLang="ko-KR" sz="1800" dirty="0">
              <a:latin typeface="+mn-lt"/>
            </a:endParaRPr>
          </a:p>
          <a:p>
            <a:r>
              <a:rPr lang="en-US" altLang="ko-KR" sz="2000" b="1" dirty="0" err="1">
                <a:latin typeface="+mj-lt"/>
              </a:rPr>
              <a:t>Obiettivi</a:t>
            </a:r>
            <a:r>
              <a:rPr lang="en-US" altLang="ko-KR" sz="2000" b="1" dirty="0">
                <a:latin typeface="+mj-lt"/>
              </a:rPr>
              <a:t>:</a:t>
            </a:r>
          </a:p>
          <a:p>
            <a:endParaRPr lang="en-US" altLang="ko-KR" sz="1800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ko-KR" sz="1800" dirty="0" err="1">
                <a:latin typeface="+mn-lt"/>
              </a:rPr>
              <a:t>Fornire</a:t>
            </a:r>
            <a:r>
              <a:rPr lang="en-US" altLang="ko-KR" sz="1800" dirty="0">
                <a:latin typeface="+mn-lt"/>
              </a:rPr>
              <a:t> prove </a:t>
            </a:r>
            <a:r>
              <a:rPr lang="en-US" altLang="ko-KR" sz="1800" dirty="0" err="1">
                <a:latin typeface="+mn-lt"/>
              </a:rPr>
              <a:t>sulla</a:t>
            </a:r>
            <a:r>
              <a:rPr lang="en-US" altLang="ko-KR" sz="1800" dirty="0">
                <a:latin typeface="+mn-lt"/>
              </a:rPr>
              <a:t> </a:t>
            </a:r>
            <a:r>
              <a:rPr lang="en-US" altLang="ko-KR" sz="1800" dirty="0" err="1">
                <a:latin typeface="+mn-lt"/>
              </a:rPr>
              <a:t>rilevanza</a:t>
            </a:r>
            <a:r>
              <a:rPr lang="en-US" altLang="ko-KR" sz="1800" dirty="0">
                <a:latin typeface="+mn-lt"/>
              </a:rPr>
              <a:t> </a:t>
            </a:r>
            <a:r>
              <a:rPr lang="en-US" altLang="ko-KR" sz="1800" dirty="0" err="1">
                <a:latin typeface="+mn-lt"/>
              </a:rPr>
              <a:t>politica</a:t>
            </a:r>
            <a:r>
              <a:rPr lang="en-US" altLang="ko-KR" sz="1800" dirty="0">
                <a:latin typeface="+mn-lt"/>
              </a:rPr>
              <a:t> </a:t>
            </a:r>
            <a:r>
              <a:rPr lang="en-US" altLang="ko-KR" sz="1800" dirty="0" err="1">
                <a:latin typeface="+mn-lt"/>
              </a:rPr>
              <a:t>della</a:t>
            </a:r>
            <a:r>
              <a:rPr lang="en-US" altLang="ko-KR" sz="1800" dirty="0">
                <a:latin typeface="+mn-lt"/>
              </a:rPr>
              <a:t> citizen science;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1800" dirty="0" err="1">
                <a:latin typeface="+mn-lt"/>
              </a:rPr>
              <a:t>Aumentare</a:t>
            </a:r>
            <a:r>
              <a:rPr lang="en-US" altLang="ko-KR" sz="1800" dirty="0">
                <a:latin typeface="+mn-lt"/>
              </a:rPr>
              <a:t> la </a:t>
            </a:r>
            <a:r>
              <a:rPr lang="en-US" altLang="ko-KR" sz="1800" dirty="0" err="1">
                <a:latin typeface="+mn-lt"/>
              </a:rPr>
              <a:t>consapevolezza</a:t>
            </a:r>
            <a:r>
              <a:rPr lang="en-US" altLang="ko-KR" sz="1800" dirty="0">
                <a:latin typeface="+mn-lt"/>
              </a:rPr>
              <a:t> </a:t>
            </a:r>
            <a:r>
              <a:rPr lang="en-US" altLang="ko-KR" sz="1800" dirty="0" err="1">
                <a:latin typeface="+mn-lt"/>
              </a:rPr>
              <a:t>dei</a:t>
            </a:r>
            <a:r>
              <a:rPr lang="en-US" altLang="ko-KR" sz="1800" dirty="0">
                <a:latin typeface="+mn-lt"/>
              </a:rPr>
              <a:t> </a:t>
            </a:r>
            <a:r>
              <a:rPr lang="en-US" altLang="ko-KR" sz="1800" dirty="0" err="1">
                <a:latin typeface="+mn-lt"/>
              </a:rPr>
              <a:t>responsabili</a:t>
            </a:r>
            <a:r>
              <a:rPr lang="en-US" altLang="ko-KR" sz="1800" dirty="0">
                <a:latin typeface="+mn-lt"/>
              </a:rPr>
              <a:t> </a:t>
            </a:r>
            <a:r>
              <a:rPr lang="en-US" altLang="ko-KR" sz="1800" dirty="0" err="1">
                <a:latin typeface="+mn-lt"/>
              </a:rPr>
              <a:t>decisionali</a:t>
            </a:r>
            <a:r>
              <a:rPr lang="en-US" altLang="ko-KR" sz="1800" dirty="0">
                <a:latin typeface="+mn-lt"/>
              </a:rPr>
              <a:t>;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1800" dirty="0" err="1">
                <a:latin typeface="+mn-lt"/>
              </a:rPr>
              <a:t>Fornire</a:t>
            </a:r>
            <a:r>
              <a:rPr lang="en-US" altLang="ko-KR" sz="1800" dirty="0">
                <a:latin typeface="+mn-lt"/>
              </a:rPr>
              <a:t> </a:t>
            </a:r>
            <a:r>
              <a:rPr lang="en-US" altLang="ko-KR" sz="1800" dirty="0" err="1">
                <a:latin typeface="+mn-lt"/>
              </a:rPr>
              <a:t>strumenti</a:t>
            </a:r>
            <a:r>
              <a:rPr lang="en-US" altLang="ko-KR" sz="1800" dirty="0">
                <a:latin typeface="+mn-lt"/>
              </a:rPr>
              <a:t> per </a:t>
            </a:r>
            <a:r>
              <a:rPr lang="en-US" altLang="ko-KR" sz="1800" dirty="0" err="1">
                <a:latin typeface="+mn-lt"/>
              </a:rPr>
              <a:t>rinforzare</a:t>
            </a:r>
            <a:r>
              <a:rPr lang="en-US" altLang="ko-KR" sz="1800" dirty="0">
                <a:latin typeface="+mn-lt"/>
              </a:rPr>
              <a:t> </a:t>
            </a:r>
            <a:r>
              <a:rPr lang="en-US" altLang="ko-KR" sz="1800" dirty="0" err="1">
                <a:latin typeface="+mn-lt"/>
              </a:rPr>
              <a:t>meccanismi</a:t>
            </a:r>
            <a:r>
              <a:rPr lang="en-US" altLang="ko-KR" sz="1800" dirty="0">
                <a:latin typeface="+mn-lt"/>
              </a:rPr>
              <a:t> e </a:t>
            </a:r>
            <a:r>
              <a:rPr lang="en-US" altLang="ko-KR" sz="1800" dirty="0" err="1">
                <a:latin typeface="+mn-lt"/>
              </a:rPr>
              <a:t>istituzioni</a:t>
            </a:r>
            <a:r>
              <a:rPr lang="en-US" altLang="ko-KR" sz="1800" dirty="0">
                <a:latin typeface="+mn-lt"/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1800" dirty="0" err="1">
                <a:latin typeface="+mn-lt"/>
              </a:rPr>
              <a:t>Coinvolgere</a:t>
            </a:r>
            <a:r>
              <a:rPr lang="en-US" altLang="ko-KR" sz="1800" dirty="0">
                <a:latin typeface="+mn-lt"/>
              </a:rPr>
              <a:t> </a:t>
            </a:r>
            <a:r>
              <a:rPr lang="en-US" altLang="ko-KR" sz="1800" dirty="0" err="1">
                <a:latin typeface="+mn-lt"/>
              </a:rPr>
              <a:t>i</a:t>
            </a:r>
            <a:r>
              <a:rPr lang="en-US" altLang="ko-KR" sz="1800" dirty="0">
                <a:latin typeface="+mn-lt"/>
              </a:rPr>
              <a:t> </a:t>
            </a:r>
            <a:r>
              <a:rPr lang="en-US" altLang="ko-KR" sz="1800" dirty="0" err="1">
                <a:latin typeface="+mn-lt"/>
              </a:rPr>
              <a:t>decisori</a:t>
            </a:r>
            <a:r>
              <a:rPr lang="en-US" altLang="ko-KR" sz="1800" dirty="0">
                <a:latin typeface="+mn-lt"/>
              </a:rPr>
              <a:t> a </a:t>
            </a:r>
            <a:r>
              <a:rPr lang="en-US" altLang="ko-KR" sz="1800" dirty="0" err="1">
                <a:latin typeface="+mn-lt"/>
              </a:rPr>
              <a:t>livello</a:t>
            </a:r>
            <a:r>
              <a:rPr lang="en-US" altLang="ko-KR" sz="1800" dirty="0">
                <a:latin typeface="+mn-lt"/>
              </a:rPr>
              <a:t> locale, </a:t>
            </a:r>
            <a:r>
              <a:rPr lang="en-US" altLang="ko-KR" sz="1800" dirty="0" err="1">
                <a:latin typeface="+mn-lt"/>
              </a:rPr>
              <a:t>nazionale</a:t>
            </a:r>
            <a:r>
              <a:rPr lang="en-US" altLang="ko-KR" sz="1800" dirty="0">
                <a:latin typeface="+mn-lt"/>
              </a:rPr>
              <a:t> e </a:t>
            </a:r>
            <a:r>
              <a:rPr lang="en-US" altLang="ko-KR" sz="1800" dirty="0" err="1">
                <a:latin typeface="+mn-lt"/>
              </a:rPr>
              <a:t>Europeo</a:t>
            </a:r>
            <a:r>
              <a:rPr lang="en-US" altLang="ko-KR" sz="1800" dirty="0">
                <a:latin typeface="+mn-lt"/>
              </a:rPr>
              <a:t>.</a:t>
            </a:r>
            <a:endParaRPr lang="ko-KR" altLang="en-US" sz="1800" dirty="0">
              <a:latin typeface="+mn-lt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en" sz="1800" i="1" dirty="0">
              <a:latin typeface="+mn-lt"/>
            </a:endParaRPr>
          </a:p>
        </p:txBody>
      </p:sp>
      <p:pic>
        <p:nvPicPr>
          <p:cNvPr id="10" name="Grafik 2">
            <a:extLst>
              <a:ext uri="{FF2B5EF4-FFF2-40B4-BE49-F238E27FC236}">
                <a16:creationId xmlns:a16="http://schemas.microsoft.com/office/drawing/2014/main" id="{907F6CC9-DC84-A94C-8781-582646B2E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708" y="2323230"/>
            <a:ext cx="3760198" cy="2820148"/>
          </a:xfrm>
          <a:prstGeom prst="rect">
            <a:avLst/>
          </a:prstGeom>
        </p:spPr>
      </p:pic>
      <p:sp>
        <p:nvSpPr>
          <p:cNvPr id="11" name="Shape 132">
            <a:extLst>
              <a:ext uri="{FF2B5EF4-FFF2-40B4-BE49-F238E27FC236}">
                <a16:creationId xmlns:a16="http://schemas.microsoft.com/office/drawing/2014/main" id="{04FF1A99-04A0-5B4E-B68F-1750C8DC063F}"/>
              </a:ext>
            </a:extLst>
          </p:cNvPr>
          <p:cNvSpPr/>
          <p:nvPr/>
        </p:nvSpPr>
        <p:spPr>
          <a:xfrm>
            <a:off x="4722708" y="5124822"/>
            <a:ext cx="3760198" cy="471924"/>
          </a:xfrm>
          <a:prstGeom prst="rect">
            <a:avLst/>
          </a:prstGeom>
          <a:solidFill>
            <a:srgbClr val="333333">
              <a:alpha val="50196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10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GB" sz="1200" dirty="0"/>
              <a:t>ECSA MEPs Briefing 7</a:t>
            </a:r>
            <a:r>
              <a:rPr lang="en-GB" sz="1200" baseline="30000" dirty="0"/>
              <a:t>th</a:t>
            </a:r>
            <a:r>
              <a:rPr lang="en-GB" sz="1200" dirty="0"/>
              <a:t> September 2016, Brussels. Photo by Gaia Agnello</a:t>
            </a:r>
            <a:endParaRPr sz="1200" dirty="0"/>
          </a:p>
        </p:txBody>
      </p:sp>
      <p:pic>
        <p:nvPicPr>
          <p:cNvPr id="12" name="pasted-image.pdf">
            <a:extLst>
              <a:ext uri="{FF2B5EF4-FFF2-40B4-BE49-F238E27FC236}">
                <a16:creationId xmlns:a16="http://schemas.microsoft.com/office/drawing/2014/main" id="{4A2E8A44-667A-2047-8DD8-C003F73CE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5839" y="5225329"/>
            <a:ext cx="1506161" cy="10225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magine 26">
            <a:extLst>
              <a:ext uri="{FF2B5EF4-FFF2-40B4-BE49-F238E27FC236}">
                <a16:creationId xmlns:a16="http://schemas.microsoft.com/office/drawing/2014/main" id="{1CB2FCF8-2BA4-5242-8B1F-AD5CDCF8A4F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4440" y="5227265"/>
            <a:ext cx="1562013" cy="86680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EF3A30-4E9C-AC45-AA2C-8BF73B2A84B2}"/>
              </a:ext>
            </a:extLst>
          </p:cNvPr>
          <p:cNvSpPr/>
          <p:nvPr/>
        </p:nvSpPr>
        <p:spPr>
          <a:xfrm>
            <a:off x="779358" y="6494944"/>
            <a:ext cx="78867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/>
              <a:t>This project has received funding from the European Union’s Horizon 2020 research and innovation programme under grant agreement No 709433</a:t>
            </a:r>
            <a:endParaRPr lang="en-GB" sz="1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A2E2DB4-62C3-F047-9DDD-012ECE42F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67" y="6368065"/>
            <a:ext cx="669991" cy="451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2130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53529"/>
            <a:ext cx="7791899" cy="1090393"/>
          </a:xfrm>
        </p:spPr>
        <p:txBody>
          <a:bodyPr>
            <a:normAutofit/>
          </a:bodyPr>
          <a:lstStyle/>
          <a:p>
            <a:pPr algn="ctr"/>
            <a:r>
              <a:rPr lang="it-IT" sz="3600" dirty="0"/>
              <a:t>Le attività del progetto </a:t>
            </a:r>
            <a:r>
              <a:rPr lang="it-IT" sz="3600" dirty="0" err="1"/>
              <a:t>DITOs</a:t>
            </a:r>
            <a:r>
              <a:rPr lang="it-IT" sz="3600" dirty="0"/>
              <a:t> in Italia</a:t>
            </a:r>
          </a:p>
        </p:txBody>
      </p:sp>
      <p:pic>
        <p:nvPicPr>
          <p:cNvPr id="19" name="pasted-image.pdf">
            <a:extLst>
              <a:ext uri="{FF2B5EF4-FFF2-40B4-BE49-F238E27FC236}">
                <a16:creationId xmlns:a16="http://schemas.microsoft.com/office/drawing/2014/main" id="{BE29D6F0-419B-4046-8A30-ED78D9868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6060" y="5711506"/>
            <a:ext cx="1364429" cy="926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Immagine 26">
            <a:extLst>
              <a:ext uri="{FF2B5EF4-FFF2-40B4-BE49-F238E27FC236}">
                <a16:creationId xmlns:a16="http://schemas.microsoft.com/office/drawing/2014/main" id="{72E14A35-587E-B048-B256-BDE42367485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59385" y="5841339"/>
            <a:ext cx="1435262" cy="796469"/>
          </a:xfrm>
          <a:prstGeom prst="rect">
            <a:avLst/>
          </a:prstGeom>
        </p:spPr>
      </p:pic>
      <p:sp>
        <p:nvSpPr>
          <p:cNvPr id="21" name="Teardrop 2">
            <a:extLst>
              <a:ext uri="{FF2B5EF4-FFF2-40B4-BE49-F238E27FC236}">
                <a16:creationId xmlns:a16="http://schemas.microsoft.com/office/drawing/2014/main" id="{6D3400AF-2A27-1F4B-BC31-CBFF8903807F}"/>
              </a:ext>
            </a:extLst>
          </p:cNvPr>
          <p:cNvSpPr/>
          <p:nvPr/>
        </p:nvSpPr>
        <p:spPr>
          <a:xfrm rot="5400000">
            <a:off x="409318" y="2428286"/>
            <a:ext cx="1108047" cy="1569786"/>
          </a:xfrm>
          <a:custGeom>
            <a:avLst/>
            <a:gdLst/>
            <a:ahLst/>
            <a:cxnLst/>
            <a:rect l="l" t="t" r="r" b="b"/>
            <a:pathLst>
              <a:path w="2016225" h="2016224">
                <a:moveTo>
                  <a:pt x="0" y="1008112"/>
                </a:moveTo>
                <a:cubicBezTo>
                  <a:pt x="0" y="451347"/>
                  <a:pt x="451347" y="0"/>
                  <a:pt x="1008112" y="0"/>
                </a:cubicBezTo>
                <a:lnTo>
                  <a:pt x="1008113" y="0"/>
                </a:lnTo>
                <a:lnTo>
                  <a:pt x="2016224" y="0"/>
                </a:lnTo>
                <a:lnTo>
                  <a:pt x="2016224" y="1008092"/>
                </a:lnTo>
                <a:cubicBezTo>
                  <a:pt x="2016225" y="1008099"/>
                  <a:pt x="2016225" y="1008106"/>
                  <a:pt x="2016225" y="1008112"/>
                </a:cubicBezTo>
                <a:cubicBezTo>
                  <a:pt x="2016225" y="1564877"/>
                  <a:pt x="1564878" y="2016224"/>
                  <a:pt x="1008113" y="2016224"/>
                </a:cubicBezTo>
                <a:lnTo>
                  <a:pt x="1008112" y="2016224"/>
                </a:lnTo>
                <a:lnTo>
                  <a:pt x="1" y="2016224"/>
                </a:lnTo>
                <a:lnTo>
                  <a:pt x="1" y="1008132"/>
                </a:lnTo>
                <a:cubicBezTo>
                  <a:pt x="0" y="1008125"/>
                  <a:pt x="0" y="1008119"/>
                  <a:pt x="0" y="1008112"/>
                </a:cubicBezTo>
                <a:close/>
              </a:path>
            </a:pathLst>
          </a:custGeom>
          <a:solidFill>
            <a:schemeClr val="accent3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2"/>
              </a:solidFill>
            </a:endParaRPr>
          </a:p>
        </p:txBody>
      </p:sp>
      <p:sp>
        <p:nvSpPr>
          <p:cNvPr id="22" name="Teardrop 2">
            <a:extLst>
              <a:ext uri="{FF2B5EF4-FFF2-40B4-BE49-F238E27FC236}">
                <a16:creationId xmlns:a16="http://schemas.microsoft.com/office/drawing/2014/main" id="{61C148CB-B9DD-8849-95C5-070FA1DA130D}"/>
              </a:ext>
            </a:extLst>
          </p:cNvPr>
          <p:cNvSpPr/>
          <p:nvPr/>
        </p:nvSpPr>
        <p:spPr>
          <a:xfrm>
            <a:off x="2109586" y="2604343"/>
            <a:ext cx="1569785" cy="1176403"/>
          </a:xfrm>
          <a:custGeom>
            <a:avLst/>
            <a:gdLst/>
            <a:ahLst/>
            <a:cxnLst/>
            <a:rect l="l" t="t" r="r" b="b"/>
            <a:pathLst>
              <a:path w="2016225" h="2016224">
                <a:moveTo>
                  <a:pt x="0" y="1008112"/>
                </a:moveTo>
                <a:cubicBezTo>
                  <a:pt x="0" y="451347"/>
                  <a:pt x="451347" y="0"/>
                  <a:pt x="1008112" y="0"/>
                </a:cubicBezTo>
                <a:lnTo>
                  <a:pt x="1008113" y="0"/>
                </a:lnTo>
                <a:lnTo>
                  <a:pt x="2016224" y="0"/>
                </a:lnTo>
                <a:lnTo>
                  <a:pt x="2016224" y="1008092"/>
                </a:lnTo>
                <a:cubicBezTo>
                  <a:pt x="2016225" y="1008099"/>
                  <a:pt x="2016225" y="1008106"/>
                  <a:pt x="2016225" y="1008112"/>
                </a:cubicBezTo>
                <a:cubicBezTo>
                  <a:pt x="2016225" y="1564877"/>
                  <a:pt x="1564878" y="2016224"/>
                  <a:pt x="1008113" y="2016224"/>
                </a:cubicBezTo>
                <a:lnTo>
                  <a:pt x="1008112" y="2016224"/>
                </a:lnTo>
                <a:lnTo>
                  <a:pt x="1" y="2016224"/>
                </a:lnTo>
                <a:lnTo>
                  <a:pt x="1" y="1008132"/>
                </a:lnTo>
                <a:cubicBezTo>
                  <a:pt x="0" y="1008125"/>
                  <a:pt x="0" y="1008119"/>
                  <a:pt x="0" y="1008112"/>
                </a:cubicBezTo>
                <a:close/>
              </a:path>
            </a:pathLst>
          </a:custGeom>
          <a:solidFill>
            <a:schemeClr val="accent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2"/>
              </a:solidFill>
            </a:endParaRPr>
          </a:p>
        </p:txBody>
      </p:sp>
      <p:sp>
        <p:nvSpPr>
          <p:cNvPr id="23" name="Teardrop 2">
            <a:extLst>
              <a:ext uri="{FF2B5EF4-FFF2-40B4-BE49-F238E27FC236}">
                <a16:creationId xmlns:a16="http://schemas.microsoft.com/office/drawing/2014/main" id="{00486FE6-45BD-8E40-8107-1AE7FD3BF988}"/>
              </a:ext>
            </a:extLst>
          </p:cNvPr>
          <p:cNvSpPr/>
          <p:nvPr/>
        </p:nvSpPr>
        <p:spPr>
          <a:xfrm rot="5400000">
            <a:off x="2393250" y="4885590"/>
            <a:ext cx="1090392" cy="1569784"/>
          </a:xfrm>
          <a:custGeom>
            <a:avLst/>
            <a:gdLst/>
            <a:ahLst/>
            <a:cxnLst/>
            <a:rect l="l" t="t" r="r" b="b"/>
            <a:pathLst>
              <a:path w="2016225" h="2016224">
                <a:moveTo>
                  <a:pt x="0" y="1008112"/>
                </a:moveTo>
                <a:cubicBezTo>
                  <a:pt x="0" y="451347"/>
                  <a:pt x="451347" y="0"/>
                  <a:pt x="1008112" y="0"/>
                </a:cubicBezTo>
                <a:lnTo>
                  <a:pt x="1008113" y="0"/>
                </a:lnTo>
                <a:lnTo>
                  <a:pt x="2016224" y="0"/>
                </a:lnTo>
                <a:lnTo>
                  <a:pt x="2016224" y="1008092"/>
                </a:lnTo>
                <a:cubicBezTo>
                  <a:pt x="2016225" y="1008099"/>
                  <a:pt x="2016225" y="1008106"/>
                  <a:pt x="2016225" y="1008112"/>
                </a:cubicBezTo>
                <a:cubicBezTo>
                  <a:pt x="2016225" y="1564877"/>
                  <a:pt x="1564878" y="2016224"/>
                  <a:pt x="1008113" y="2016224"/>
                </a:cubicBezTo>
                <a:lnTo>
                  <a:pt x="1008112" y="2016224"/>
                </a:lnTo>
                <a:lnTo>
                  <a:pt x="1" y="2016224"/>
                </a:lnTo>
                <a:lnTo>
                  <a:pt x="1" y="1008132"/>
                </a:lnTo>
                <a:cubicBezTo>
                  <a:pt x="0" y="1008125"/>
                  <a:pt x="0" y="1008119"/>
                  <a:pt x="0" y="1008112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2"/>
              </a:solidFill>
            </a:endParaRPr>
          </a:p>
        </p:txBody>
      </p:sp>
      <p:sp>
        <p:nvSpPr>
          <p:cNvPr id="24" name="Teardrop 2">
            <a:extLst>
              <a:ext uri="{FF2B5EF4-FFF2-40B4-BE49-F238E27FC236}">
                <a16:creationId xmlns:a16="http://schemas.microsoft.com/office/drawing/2014/main" id="{2D936F13-0C2A-A644-91E2-97F96EF2C8D8}"/>
              </a:ext>
            </a:extLst>
          </p:cNvPr>
          <p:cNvSpPr/>
          <p:nvPr/>
        </p:nvSpPr>
        <p:spPr>
          <a:xfrm>
            <a:off x="253440" y="5110956"/>
            <a:ext cx="1474964" cy="1090392"/>
          </a:xfrm>
          <a:custGeom>
            <a:avLst/>
            <a:gdLst/>
            <a:ahLst/>
            <a:cxnLst/>
            <a:rect l="l" t="t" r="r" b="b"/>
            <a:pathLst>
              <a:path w="2016225" h="2016224">
                <a:moveTo>
                  <a:pt x="0" y="1008112"/>
                </a:moveTo>
                <a:cubicBezTo>
                  <a:pt x="0" y="451347"/>
                  <a:pt x="451347" y="0"/>
                  <a:pt x="1008112" y="0"/>
                </a:cubicBezTo>
                <a:lnTo>
                  <a:pt x="1008113" y="0"/>
                </a:lnTo>
                <a:lnTo>
                  <a:pt x="2016224" y="0"/>
                </a:lnTo>
                <a:lnTo>
                  <a:pt x="2016224" y="1008092"/>
                </a:lnTo>
                <a:cubicBezTo>
                  <a:pt x="2016225" y="1008099"/>
                  <a:pt x="2016225" y="1008106"/>
                  <a:pt x="2016225" y="1008112"/>
                </a:cubicBezTo>
                <a:cubicBezTo>
                  <a:pt x="2016225" y="1564877"/>
                  <a:pt x="1564878" y="2016224"/>
                  <a:pt x="1008113" y="2016224"/>
                </a:cubicBezTo>
                <a:lnTo>
                  <a:pt x="1008112" y="2016224"/>
                </a:lnTo>
                <a:lnTo>
                  <a:pt x="1" y="2016224"/>
                </a:lnTo>
                <a:lnTo>
                  <a:pt x="1" y="1008132"/>
                </a:lnTo>
                <a:cubicBezTo>
                  <a:pt x="0" y="1008125"/>
                  <a:pt x="0" y="1008119"/>
                  <a:pt x="0" y="1008112"/>
                </a:cubicBezTo>
                <a:close/>
              </a:path>
            </a:pathLst>
          </a:custGeom>
          <a:solidFill>
            <a:schemeClr val="accent4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2"/>
              </a:solidFill>
            </a:endParaRPr>
          </a:p>
        </p:txBody>
      </p:sp>
      <p:sp>
        <p:nvSpPr>
          <p:cNvPr id="25" name="Teardrop 2">
            <a:extLst>
              <a:ext uri="{FF2B5EF4-FFF2-40B4-BE49-F238E27FC236}">
                <a16:creationId xmlns:a16="http://schemas.microsoft.com/office/drawing/2014/main" id="{60E7D0ED-868E-E84D-BE7C-85C2646A09D6}"/>
              </a:ext>
            </a:extLst>
          </p:cNvPr>
          <p:cNvSpPr/>
          <p:nvPr/>
        </p:nvSpPr>
        <p:spPr>
          <a:xfrm rot="5400000">
            <a:off x="1283890" y="3931828"/>
            <a:ext cx="394684" cy="506179"/>
          </a:xfrm>
          <a:custGeom>
            <a:avLst/>
            <a:gdLst/>
            <a:ahLst/>
            <a:cxnLst/>
            <a:rect l="l" t="t" r="r" b="b"/>
            <a:pathLst>
              <a:path w="2016225" h="2016224">
                <a:moveTo>
                  <a:pt x="0" y="1008112"/>
                </a:moveTo>
                <a:cubicBezTo>
                  <a:pt x="0" y="451347"/>
                  <a:pt x="451347" y="0"/>
                  <a:pt x="1008112" y="0"/>
                </a:cubicBezTo>
                <a:lnTo>
                  <a:pt x="1008113" y="0"/>
                </a:lnTo>
                <a:lnTo>
                  <a:pt x="2016224" y="0"/>
                </a:lnTo>
                <a:lnTo>
                  <a:pt x="2016224" y="1008092"/>
                </a:lnTo>
                <a:cubicBezTo>
                  <a:pt x="2016225" y="1008099"/>
                  <a:pt x="2016225" y="1008106"/>
                  <a:pt x="2016225" y="1008112"/>
                </a:cubicBezTo>
                <a:cubicBezTo>
                  <a:pt x="2016225" y="1564877"/>
                  <a:pt x="1564878" y="2016224"/>
                  <a:pt x="1008113" y="2016224"/>
                </a:cubicBezTo>
                <a:lnTo>
                  <a:pt x="1008112" y="2016224"/>
                </a:lnTo>
                <a:lnTo>
                  <a:pt x="1" y="2016224"/>
                </a:lnTo>
                <a:lnTo>
                  <a:pt x="1" y="1008132"/>
                </a:lnTo>
                <a:cubicBezTo>
                  <a:pt x="0" y="1008125"/>
                  <a:pt x="0" y="1008119"/>
                  <a:pt x="0" y="1008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2"/>
              </a:solidFill>
            </a:endParaRPr>
          </a:p>
        </p:txBody>
      </p:sp>
      <p:sp>
        <p:nvSpPr>
          <p:cNvPr id="26" name="Teardrop 2">
            <a:extLst>
              <a:ext uri="{FF2B5EF4-FFF2-40B4-BE49-F238E27FC236}">
                <a16:creationId xmlns:a16="http://schemas.microsoft.com/office/drawing/2014/main" id="{FF8B253E-720B-6045-934D-4B4B21F71AFC}"/>
              </a:ext>
            </a:extLst>
          </p:cNvPr>
          <p:cNvSpPr/>
          <p:nvPr/>
        </p:nvSpPr>
        <p:spPr>
          <a:xfrm rot="16200000">
            <a:off x="2156519" y="4404208"/>
            <a:ext cx="394684" cy="506179"/>
          </a:xfrm>
          <a:custGeom>
            <a:avLst/>
            <a:gdLst/>
            <a:ahLst/>
            <a:cxnLst/>
            <a:rect l="l" t="t" r="r" b="b"/>
            <a:pathLst>
              <a:path w="2016225" h="2016224">
                <a:moveTo>
                  <a:pt x="0" y="1008112"/>
                </a:moveTo>
                <a:cubicBezTo>
                  <a:pt x="0" y="451347"/>
                  <a:pt x="451347" y="0"/>
                  <a:pt x="1008112" y="0"/>
                </a:cubicBezTo>
                <a:lnTo>
                  <a:pt x="1008113" y="0"/>
                </a:lnTo>
                <a:lnTo>
                  <a:pt x="2016224" y="0"/>
                </a:lnTo>
                <a:lnTo>
                  <a:pt x="2016224" y="1008092"/>
                </a:lnTo>
                <a:cubicBezTo>
                  <a:pt x="2016225" y="1008099"/>
                  <a:pt x="2016225" y="1008106"/>
                  <a:pt x="2016225" y="1008112"/>
                </a:cubicBezTo>
                <a:cubicBezTo>
                  <a:pt x="2016225" y="1564877"/>
                  <a:pt x="1564878" y="2016224"/>
                  <a:pt x="1008113" y="2016224"/>
                </a:cubicBezTo>
                <a:lnTo>
                  <a:pt x="1008112" y="2016224"/>
                </a:lnTo>
                <a:lnTo>
                  <a:pt x="1" y="2016224"/>
                </a:lnTo>
                <a:lnTo>
                  <a:pt x="1" y="1008132"/>
                </a:lnTo>
                <a:cubicBezTo>
                  <a:pt x="0" y="1008125"/>
                  <a:pt x="0" y="1008119"/>
                  <a:pt x="0" y="10081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2"/>
              </a:solidFill>
            </a:endParaRPr>
          </a:p>
        </p:txBody>
      </p:sp>
      <p:sp>
        <p:nvSpPr>
          <p:cNvPr id="27" name="Teardrop 2">
            <a:extLst>
              <a:ext uri="{FF2B5EF4-FFF2-40B4-BE49-F238E27FC236}">
                <a16:creationId xmlns:a16="http://schemas.microsoft.com/office/drawing/2014/main" id="{A0FBEA66-CF55-EB44-AA09-F77D0985FDFE}"/>
              </a:ext>
            </a:extLst>
          </p:cNvPr>
          <p:cNvSpPr/>
          <p:nvPr/>
        </p:nvSpPr>
        <p:spPr>
          <a:xfrm rot="10800000">
            <a:off x="2100772" y="3989741"/>
            <a:ext cx="506179" cy="394684"/>
          </a:xfrm>
          <a:custGeom>
            <a:avLst/>
            <a:gdLst/>
            <a:ahLst/>
            <a:cxnLst/>
            <a:rect l="l" t="t" r="r" b="b"/>
            <a:pathLst>
              <a:path w="2016225" h="2016224">
                <a:moveTo>
                  <a:pt x="0" y="1008112"/>
                </a:moveTo>
                <a:cubicBezTo>
                  <a:pt x="0" y="451347"/>
                  <a:pt x="451347" y="0"/>
                  <a:pt x="1008112" y="0"/>
                </a:cubicBezTo>
                <a:lnTo>
                  <a:pt x="1008113" y="0"/>
                </a:lnTo>
                <a:lnTo>
                  <a:pt x="2016224" y="0"/>
                </a:lnTo>
                <a:lnTo>
                  <a:pt x="2016224" y="1008092"/>
                </a:lnTo>
                <a:cubicBezTo>
                  <a:pt x="2016225" y="1008099"/>
                  <a:pt x="2016225" y="1008106"/>
                  <a:pt x="2016225" y="1008112"/>
                </a:cubicBezTo>
                <a:cubicBezTo>
                  <a:pt x="2016225" y="1564877"/>
                  <a:pt x="1564878" y="2016224"/>
                  <a:pt x="1008113" y="2016224"/>
                </a:cubicBezTo>
                <a:lnTo>
                  <a:pt x="1008112" y="2016224"/>
                </a:lnTo>
                <a:lnTo>
                  <a:pt x="1" y="2016224"/>
                </a:lnTo>
                <a:lnTo>
                  <a:pt x="1" y="1008132"/>
                </a:lnTo>
                <a:cubicBezTo>
                  <a:pt x="0" y="1008125"/>
                  <a:pt x="0" y="1008119"/>
                  <a:pt x="0" y="10081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2"/>
              </a:solidFill>
            </a:endParaRPr>
          </a:p>
        </p:txBody>
      </p:sp>
      <p:sp>
        <p:nvSpPr>
          <p:cNvPr id="28" name="Teardrop 2">
            <a:extLst>
              <a:ext uri="{FF2B5EF4-FFF2-40B4-BE49-F238E27FC236}">
                <a16:creationId xmlns:a16="http://schemas.microsoft.com/office/drawing/2014/main" id="{55A0580B-EF0C-0B48-AF66-83451264E593}"/>
              </a:ext>
            </a:extLst>
          </p:cNvPr>
          <p:cNvSpPr/>
          <p:nvPr/>
        </p:nvSpPr>
        <p:spPr>
          <a:xfrm>
            <a:off x="1222225" y="4459955"/>
            <a:ext cx="506179" cy="394684"/>
          </a:xfrm>
          <a:custGeom>
            <a:avLst/>
            <a:gdLst/>
            <a:ahLst/>
            <a:cxnLst/>
            <a:rect l="l" t="t" r="r" b="b"/>
            <a:pathLst>
              <a:path w="2016225" h="2016224">
                <a:moveTo>
                  <a:pt x="0" y="1008112"/>
                </a:moveTo>
                <a:cubicBezTo>
                  <a:pt x="0" y="451347"/>
                  <a:pt x="451347" y="0"/>
                  <a:pt x="1008112" y="0"/>
                </a:cubicBezTo>
                <a:lnTo>
                  <a:pt x="1008113" y="0"/>
                </a:lnTo>
                <a:lnTo>
                  <a:pt x="2016224" y="0"/>
                </a:lnTo>
                <a:lnTo>
                  <a:pt x="2016224" y="1008092"/>
                </a:lnTo>
                <a:cubicBezTo>
                  <a:pt x="2016225" y="1008099"/>
                  <a:pt x="2016225" y="1008106"/>
                  <a:pt x="2016225" y="1008112"/>
                </a:cubicBezTo>
                <a:cubicBezTo>
                  <a:pt x="2016225" y="1564877"/>
                  <a:pt x="1564878" y="2016224"/>
                  <a:pt x="1008113" y="2016224"/>
                </a:cubicBezTo>
                <a:lnTo>
                  <a:pt x="1008112" y="2016224"/>
                </a:lnTo>
                <a:lnTo>
                  <a:pt x="1" y="2016224"/>
                </a:lnTo>
                <a:lnTo>
                  <a:pt x="1" y="1008132"/>
                </a:lnTo>
                <a:cubicBezTo>
                  <a:pt x="0" y="1008125"/>
                  <a:pt x="0" y="1008119"/>
                  <a:pt x="0" y="10081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2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B5A64F5-F173-8A4D-95CA-F502C6CD9EE3}"/>
              </a:ext>
            </a:extLst>
          </p:cNvPr>
          <p:cNvSpPr txBox="1"/>
          <p:nvPr/>
        </p:nvSpPr>
        <p:spPr>
          <a:xfrm>
            <a:off x="1264184" y="3847210"/>
            <a:ext cx="42538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tx2"/>
                </a:solidFill>
                <a:cs typeface="Arial" pitchFamily="34" charset="0"/>
              </a:rPr>
              <a:t>1</a:t>
            </a:r>
            <a:endParaRPr lang="ko-KR" altLang="en-US" sz="3600" b="1" dirty="0">
              <a:solidFill>
                <a:schemeClr val="tx2"/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3F12C64-0D4C-5B47-8DF8-952152F02639}"/>
              </a:ext>
            </a:extLst>
          </p:cNvPr>
          <p:cNvSpPr txBox="1"/>
          <p:nvPr/>
        </p:nvSpPr>
        <p:spPr>
          <a:xfrm>
            <a:off x="2132295" y="3875276"/>
            <a:ext cx="42538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tx2"/>
                </a:solidFill>
                <a:cs typeface="Arial" pitchFamily="34" charset="0"/>
              </a:rPr>
              <a:t>2</a:t>
            </a:r>
            <a:endParaRPr lang="ko-KR" altLang="en-US" sz="3600" b="1" dirty="0">
              <a:solidFill>
                <a:schemeClr val="tx2"/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2D09A2-30A9-F844-B410-B4DA2B695D23}"/>
              </a:ext>
            </a:extLst>
          </p:cNvPr>
          <p:cNvSpPr txBox="1"/>
          <p:nvPr/>
        </p:nvSpPr>
        <p:spPr>
          <a:xfrm>
            <a:off x="1238799" y="4353007"/>
            <a:ext cx="45490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tx2"/>
                </a:solidFill>
                <a:cs typeface="Arial" pitchFamily="34" charset="0"/>
              </a:rPr>
              <a:t>3</a:t>
            </a:r>
            <a:endParaRPr lang="ko-KR" altLang="en-US" sz="3600" b="1" dirty="0">
              <a:solidFill>
                <a:schemeClr val="tx2"/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42CA37-F837-CC40-A0A9-136B581A030B}"/>
              </a:ext>
            </a:extLst>
          </p:cNvPr>
          <p:cNvSpPr txBox="1"/>
          <p:nvPr/>
        </p:nvSpPr>
        <p:spPr>
          <a:xfrm>
            <a:off x="2091900" y="4341709"/>
            <a:ext cx="46578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tx2"/>
                </a:solidFill>
                <a:cs typeface="Arial" pitchFamily="34" charset="0"/>
              </a:rPr>
              <a:t>4</a:t>
            </a:r>
            <a:endParaRPr lang="ko-KR" altLang="en-US" sz="3600" b="1" dirty="0">
              <a:solidFill>
                <a:schemeClr val="tx2"/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4DDEB42-0A9E-104C-AC94-F35EB01D4FB1}"/>
              </a:ext>
            </a:extLst>
          </p:cNvPr>
          <p:cNvSpPr txBox="1"/>
          <p:nvPr/>
        </p:nvSpPr>
        <p:spPr>
          <a:xfrm>
            <a:off x="377460" y="2801550"/>
            <a:ext cx="1154421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sz="1400" b="1" dirty="0" err="1">
                <a:solidFill>
                  <a:schemeClr val="tx1"/>
                </a:solidFill>
                <a:cs typeface="Arial" pitchFamily="34" charset="0"/>
              </a:rPr>
              <a:t>Ricerca</a:t>
            </a:r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 e </a:t>
            </a:r>
            <a:r>
              <a:rPr lang="en-US" altLang="ko-KR" sz="1400" b="1" dirty="0" err="1">
                <a:solidFill>
                  <a:schemeClr val="tx1"/>
                </a:solidFill>
                <a:cs typeface="Arial" pitchFamily="34" charset="0"/>
              </a:rPr>
              <a:t>revisione</a:t>
            </a:r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/>
                </a:solidFill>
                <a:cs typeface="Arial" pitchFamily="34" charset="0"/>
              </a:rPr>
              <a:t>dello</a:t>
            </a:r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/>
                </a:solidFill>
                <a:cs typeface="Arial" pitchFamily="34" charset="0"/>
              </a:rPr>
              <a:t>stato</a:t>
            </a:r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/>
                </a:solidFill>
                <a:cs typeface="Arial" pitchFamily="34" charset="0"/>
              </a:rPr>
              <a:t>dell´arte</a:t>
            </a:r>
            <a:endParaRPr lang="ko-KR" altLang="en-US" sz="14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114016D-649E-AF43-9718-530649D8D480}"/>
              </a:ext>
            </a:extLst>
          </p:cNvPr>
          <p:cNvSpPr txBox="1"/>
          <p:nvPr/>
        </p:nvSpPr>
        <p:spPr>
          <a:xfrm>
            <a:off x="2224634" y="2875191"/>
            <a:ext cx="1327861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Policy briefs </a:t>
            </a:r>
            <a:r>
              <a:rPr lang="en-US" altLang="ko-KR" sz="1400" b="1" dirty="0" err="1">
                <a:solidFill>
                  <a:schemeClr val="tx1"/>
                </a:solidFill>
                <a:cs typeface="Arial" pitchFamily="34" charset="0"/>
              </a:rPr>
              <a:t>ed</a:t>
            </a:r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/>
                </a:solidFill>
                <a:cs typeface="Arial" pitchFamily="34" charset="0"/>
              </a:rPr>
              <a:t>altri</a:t>
            </a:r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/>
                </a:solidFill>
                <a:cs typeface="Arial" pitchFamily="34" charset="0"/>
              </a:rPr>
              <a:t>strumenti</a:t>
            </a:r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 di briefing politico</a:t>
            </a:r>
            <a:endParaRPr lang="ko-KR" altLang="en-US" sz="14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FFFAB6B-F7B0-CD4F-83D4-05E41C7F2C89}"/>
              </a:ext>
            </a:extLst>
          </p:cNvPr>
          <p:cNvSpPr txBox="1"/>
          <p:nvPr/>
        </p:nvSpPr>
        <p:spPr>
          <a:xfrm>
            <a:off x="317635" y="5193428"/>
            <a:ext cx="1291409" cy="95410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sz="1400" b="1" dirty="0" err="1">
                <a:solidFill>
                  <a:schemeClr val="tx1"/>
                </a:solidFill>
                <a:cs typeface="Arial" pitchFamily="34" charset="0"/>
              </a:rPr>
              <a:t>Eventi</a:t>
            </a:r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/>
                </a:solidFill>
                <a:cs typeface="Arial" pitchFamily="34" charset="0"/>
              </a:rPr>
              <a:t>che</a:t>
            </a:r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/>
                </a:solidFill>
                <a:cs typeface="Arial" pitchFamily="34" charset="0"/>
              </a:rPr>
              <a:t>promuovono</a:t>
            </a:r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en-US" altLang="ko-KR" sz="1400" b="1" dirty="0" err="1">
                <a:solidFill>
                  <a:schemeClr val="tx1"/>
                </a:solidFill>
                <a:cs typeface="Arial" pitchFamily="34" charset="0"/>
              </a:rPr>
              <a:t>partecipazione</a:t>
            </a:r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 stakeholders</a:t>
            </a:r>
            <a:endParaRPr lang="ko-KR" altLang="en-US" sz="14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186E70C-7B73-AC4F-883F-D287021ADF96}"/>
              </a:ext>
            </a:extLst>
          </p:cNvPr>
          <p:cNvSpPr txBox="1"/>
          <p:nvPr/>
        </p:nvSpPr>
        <p:spPr>
          <a:xfrm>
            <a:off x="2407184" y="5399087"/>
            <a:ext cx="1062523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sz="1400" b="1" dirty="0" err="1">
                <a:solidFill>
                  <a:schemeClr val="tx1"/>
                </a:solidFill>
                <a:cs typeface="Arial" pitchFamily="34" charset="0"/>
              </a:rPr>
              <a:t>Costruzione</a:t>
            </a:r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/>
                </a:solidFill>
                <a:cs typeface="Arial" pitchFamily="34" charset="0"/>
              </a:rPr>
              <a:t>istituzionale</a:t>
            </a:r>
            <a:endParaRPr lang="ko-KR" altLang="en-US" sz="14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37670A7-A272-DB42-BA68-395153467E24}"/>
              </a:ext>
            </a:extLst>
          </p:cNvPr>
          <p:cNvSpPr txBox="1"/>
          <p:nvPr/>
        </p:nvSpPr>
        <p:spPr>
          <a:xfrm>
            <a:off x="723451" y="2201894"/>
            <a:ext cx="2346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 b="1" dirty="0" err="1">
                <a:latin typeface="+mj-lt"/>
              </a:rPr>
              <a:t>Metodologia</a:t>
            </a:r>
            <a:r>
              <a:rPr lang="en-US" altLang="ko-KR" sz="1800" b="1" dirty="0">
                <a:latin typeface="+mj-lt"/>
              </a:rPr>
              <a:t> DITOs:</a:t>
            </a:r>
          </a:p>
        </p:txBody>
      </p:sp>
      <p:sp>
        <p:nvSpPr>
          <p:cNvPr id="54" name="Shape 311">
            <a:extLst>
              <a:ext uri="{FF2B5EF4-FFF2-40B4-BE49-F238E27FC236}">
                <a16:creationId xmlns:a16="http://schemas.microsoft.com/office/drawing/2014/main" id="{10907D47-258D-CC4D-9986-317C4E2FF050}"/>
              </a:ext>
            </a:extLst>
          </p:cNvPr>
          <p:cNvSpPr txBox="1">
            <a:spLocks/>
          </p:cNvSpPr>
          <p:nvPr/>
        </p:nvSpPr>
        <p:spPr>
          <a:xfrm>
            <a:off x="4059385" y="2195850"/>
            <a:ext cx="4361164" cy="60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None/>
            </a:pPr>
            <a:r>
              <a:rPr lang="en-US" altLang="ko-KR" sz="1800" b="1" dirty="0" err="1">
                <a:latin typeface="+mj-lt"/>
              </a:rPr>
              <a:t>Programma</a:t>
            </a:r>
            <a:r>
              <a:rPr lang="en-US" altLang="ko-KR" sz="1800" b="1" dirty="0">
                <a:latin typeface="+mj-lt"/>
              </a:rPr>
              <a:t> di </a:t>
            </a:r>
            <a:r>
              <a:rPr lang="en-US" altLang="ko-KR" sz="1800" b="1" dirty="0" err="1">
                <a:latin typeface="+mj-lt"/>
              </a:rPr>
              <a:t>attività</a:t>
            </a:r>
            <a:r>
              <a:rPr lang="en-US" altLang="ko-KR" sz="1800" b="1" dirty="0">
                <a:latin typeface="+mj-lt"/>
              </a:rPr>
              <a:t> in Italia:</a:t>
            </a:r>
          </a:p>
          <a:p>
            <a:pPr marL="0" indent="0">
              <a:buNone/>
            </a:pPr>
            <a:endParaRPr lang="en-GB" altLang="ko-KR" sz="1600" b="1" i="1" dirty="0">
              <a:solidFill>
                <a:schemeClr val="tx1"/>
              </a:solidFill>
              <a:latin typeface="+mj-lt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ko-KR" sz="1600" b="1" i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Riunire</a:t>
            </a:r>
            <a:r>
              <a:rPr lang="en-GB" altLang="ko-KR" sz="1600" b="1" i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altLang="ko-KR" sz="1600" b="1" i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i</a:t>
            </a:r>
            <a:r>
              <a:rPr lang="en-GB" altLang="ko-KR" sz="1600" b="1" i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altLang="ko-KR" sz="1600" b="1" i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principali</a:t>
            </a:r>
            <a:r>
              <a:rPr lang="en-GB" altLang="ko-KR" sz="1600" b="1" i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altLang="ko-KR" sz="1600" b="1" i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attori</a:t>
            </a:r>
            <a:r>
              <a:rPr lang="en-GB" altLang="ko-KR" sz="1600" b="1" i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della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 CS,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della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ricerca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 e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politica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 in campo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ambientale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;</a:t>
            </a:r>
          </a:p>
          <a:p>
            <a:endParaRPr lang="en-GB" altLang="ko-KR" sz="500" dirty="0">
              <a:solidFill>
                <a:schemeClr val="tx1"/>
              </a:solidFill>
              <a:latin typeface="+mn-lt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ko-KR" sz="1600" b="1" i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Rafforzare</a:t>
            </a:r>
            <a:r>
              <a:rPr lang="en-GB" altLang="ko-KR" sz="1600" b="1" i="1" dirty="0">
                <a:solidFill>
                  <a:schemeClr val="tx1"/>
                </a:solidFill>
                <a:latin typeface="+mn-lt"/>
                <a:cs typeface="Arial" pitchFamily="34" charset="0"/>
              </a:rPr>
              <a:t> le </a:t>
            </a:r>
            <a:r>
              <a:rPr lang="en-GB" altLang="ko-KR" sz="1600" b="1" i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capacità</a:t>
            </a:r>
            <a:r>
              <a:rPr lang="en-GB" altLang="ko-KR" sz="1600" b="1" i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per la rete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nazionale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 di citizen science;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altLang="ko-KR" sz="500" dirty="0">
              <a:solidFill>
                <a:schemeClr val="tx1"/>
              </a:solidFill>
              <a:latin typeface="+mn-lt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ko-KR" sz="1600" b="1" i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Fornire</a:t>
            </a:r>
            <a:r>
              <a:rPr lang="en-GB" altLang="ko-KR" sz="1600" b="1" i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altLang="ko-KR" sz="1600" b="1" i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supporto</a:t>
            </a:r>
            <a:r>
              <a:rPr lang="en-GB" altLang="ko-KR" sz="1600" b="1" i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alla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comunità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nazionale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emergente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altLang="ko-KR" sz="500" dirty="0">
              <a:solidFill>
                <a:schemeClr val="tx1"/>
              </a:solidFill>
              <a:latin typeface="+mn-lt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ko-KR" sz="1600" b="1" i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Fornire</a:t>
            </a:r>
            <a:r>
              <a:rPr lang="en-GB" altLang="ko-KR" sz="1600" b="1" i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altLang="ko-KR" sz="1600" b="1" i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linee</a:t>
            </a:r>
            <a:r>
              <a:rPr lang="en-GB" altLang="ko-KR" sz="1600" b="1" i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altLang="ko-KR" sz="1600" b="1" i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guida</a:t>
            </a:r>
            <a:r>
              <a:rPr lang="en-GB" altLang="ko-KR" sz="1600" b="1" i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per lo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sviluppo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 di una rete e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strategia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italiana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 per la CS,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promuovendo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 un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approccio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inclusivo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 e </a:t>
            </a:r>
            <a:r>
              <a:rPr lang="en-GB" altLang="ko-KR" sz="16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partecipativo</a:t>
            </a:r>
            <a:r>
              <a:rPr lang="en-GB" altLang="ko-KR" sz="1600" dirty="0">
                <a:solidFill>
                  <a:schemeClr val="tx1"/>
                </a:solidFill>
                <a:latin typeface="+mn-lt"/>
                <a:cs typeface="Arial" pitchFamily="34" charset="0"/>
              </a:rPr>
              <a:t>.</a:t>
            </a:r>
            <a:endParaRPr lang="en-US" altLang="ko-KR" sz="110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55" name="Immagine 6">
            <a:extLst>
              <a:ext uri="{FF2B5EF4-FFF2-40B4-BE49-F238E27FC236}">
                <a16:creationId xmlns:a16="http://schemas.microsoft.com/office/drawing/2014/main" id="{0EA3221A-6A73-DD4E-A3E6-273B8086C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452" y="5762059"/>
            <a:ext cx="1443803" cy="87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204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AB2AB61-2E76-584B-BEE5-4486463C7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55994"/>
            <a:ext cx="7791899" cy="1090393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dirty="0"/>
              <a:t>Prima Tavola Rotonda ’Verso una strategia condivisa per la </a:t>
            </a:r>
            <a:r>
              <a:rPr lang="it-IT" sz="3600" dirty="0" err="1"/>
              <a:t>citizen</a:t>
            </a:r>
            <a:r>
              <a:rPr lang="it-IT" sz="3600" dirty="0"/>
              <a:t> science in Italia’ (2018)</a:t>
            </a:r>
          </a:p>
        </p:txBody>
      </p:sp>
      <p:pic>
        <p:nvPicPr>
          <p:cNvPr id="9" name="Picture 2" descr="C:\Users\gaia.agnello\Events\Italian Sh RT 2018\group foto.jpg">
            <a:extLst>
              <a:ext uri="{FF2B5EF4-FFF2-40B4-BE49-F238E27FC236}">
                <a16:creationId xmlns:a16="http://schemas.microsoft.com/office/drawing/2014/main" id="{A554DD6A-F06F-9849-813D-546D4F85C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73" y="1855044"/>
            <a:ext cx="3894268" cy="2761935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A5FAE05D-5581-3942-813A-3858F68CE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82"/>
          <a:stretch>
            <a:fillRect/>
          </a:stretch>
        </p:blipFill>
        <p:spPr bwMode="auto">
          <a:xfrm>
            <a:off x="304573" y="5758117"/>
            <a:ext cx="107632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7933C73-7012-DE4A-AB04-2E5C07311E29}"/>
              </a:ext>
            </a:extLst>
          </p:cNvPr>
          <p:cNvSpPr txBox="1"/>
          <p:nvPr/>
        </p:nvSpPr>
        <p:spPr>
          <a:xfrm>
            <a:off x="115608" y="4613807"/>
            <a:ext cx="4569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Villa </a:t>
            </a:r>
            <a:r>
              <a:rPr lang="en-US" sz="1200" dirty="0" err="1"/>
              <a:t>Torlonia</a:t>
            </a:r>
            <a:r>
              <a:rPr lang="en-US" sz="1200" dirty="0"/>
              <a:t>, Roma (</a:t>
            </a:r>
            <a:r>
              <a:rPr lang="en-US" sz="1200" dirty="0" err="1"/>
              <a:t>Aprile</a:t>
            </a:r>
            <a:r>
              <a:rPr lang="en-US" sz="1200" dirty="0"/>
              <a:t> 2018).</a:t>
            </a:r>
          </a:p>
        </p:txBody>
      </p:sp>
      <p:pic>
        <p:nvPicPr>
          <p:cNvPr id="14" name="Picture 4" descr="Risultati immagini per ditos">
            <a:extLst>
              <a:ext uri="{FF2B5EF4-FFF2-40B4-BE49-F238E27FC236}">
                <a16:creationId xmlns:a16="http://schemas.microsoft.com/office/drawing/2014/main" id="{25A1712B-76B1-9647-84DD-4A499A064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049" y="5712774"/>
            <a:ext cx="1188680" cy="118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hape 311">
            <a:extLst>
              <a:ext uri="{FF2B5EF4-FFF2-40B4-BE49-F238E27FC236}">
                <a16:creationId xmlns:a16="http://schemas.microsoft.com/office/drawing/2014/main" id="{34181D31-CF64-4A4B-AA20-69389A8796B8}"/>
              </a:ext>
            </a:extLst>
          </p:cNvPr>
          <p:cNvSpPr txBox="1">
            <a:spLocks/>
          </p:cNvSpPr>
          <p:nvPr/>
        </p:nvSpPr>
        <p:spPr>
          <a:xfrm>
            <a:off x="4511495" y="1850603"/>
            <a:ext cx="3809168" cy="12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</a:pPr>
            <a:r>
              <a:rPr lang="de-DE" dirty="0" err="1">
                <a:latin typeface="+mn-lt"/>
              </a:rPr>
              <a:t>Avviare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con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un</a:t>
            </a:r>
            <a:r>
              <a:rPr lang="de-DE" dirty="0">
                <a:latin typeface="+mn-lt"/>
              </a:rPr>
              <a:t> </a:t>
            </a:r>
            <a:r>
              <a:rPr lang="de-DE" b="1" dirty="0" err="1">
                <a:latin typeface="+mn-lt"/>
              </a:rPr>
              <a:t>approccio</a:t>
            </a:r>
            <a:r>
              <a:rPr lang="de-DE" b="1" dirty="0">
                <a:latin typeface="+mn-lt"/>
              </a:rPr>
              <a:t> </a:t>
            </a:r>
            <a:r>
              <a:rPr lang="de-DE" b="1" dirty="0" err="1">
                <a:latin typeface="+mn-lt"/>
              </a:rPr>
              <a:t>partecipativo</a:t>
            </a:r>
            <a:r>
              <a:rPr lang="de-DE" b="1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una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discussione</a:t>
            </a:r>
            <a:r>
              <a:rPr lang="de-DE" dirty="0">
                <a:latin typeface="+mn-lt"/>
              </a:rPr>
              <a:t>  sui </a:t>
            </a:r>
            <a:r>
              <a:rPr lang="de-DE" dirty="0" err="1">
                <a:latin typeface="+mn-lt"/>
              </a:rPr>
              <a:t>passi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successivi</a:t>
            </a:r>
            <a:r>
              <a:rPr lang="de-DE" dirty="0">
                <a:latin typeface="+mn-lt"/>
              </a:rPr>
              <a:t> da </a:t>
            </a:r>
            <a:r>
              <a:rPr lang="de-DE" dirty="0" err="1">
                <a:latin typeface="+mn-lt"/>
              </a:rPr>
              <a:t>intraprendere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verso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lo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sviluppo</a:t>
            </a:r>
            <a:r>
              <a:rPr lang="de-DE" dirty="0">
                <a:latin typeface="+mn-lt"/>
              </a:rPr>
              <a:t> di </a:t>
            </a:r>
            <a:r>
              <a:rPr lang="de-DE" dirty="0" err="1">
                <a:latin typeface="+mn-lt"/>
              </a:rPr>
              <a:t>una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strategia</a:t>
            </a:r>
            <a:endParaRPr lang="de-DE" dirty="0">
              <a:latin typeface="+mn-lt"/>
            </a:endParaRPr>
          </a:p>
          <a:p>
            <a:pPr>
              <a:spcBef>
                <a:spcPts val="600"/>
              </a:spcBef>
            </a:pPr>
            <a:endParaRPr lang="de-DE" sz="800" b="1" dirty="0"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de-DE" b="1" dirty="0">
                <a:latin typeface="+mn-lt"/>
              </a:rPr>
              <a:t>Obiettivi dell´incontro:</a:t>
            </a:r>
          </a:p>
          <a:p>
            <a:pPr marL="285750" lvl="2" indent="-285750">
              <a:spcBef>
                <a:spcPts val="600"/>
              </a:spcBef>
              <a:buFontTx/>
              <a:buChar char="-"/>
            </a:pPr>
            <a:r>
              <a:rPr lang="de-DE" dirty="0">
                <a:latin typeface="+mn-lt"/>
              </a:rPr>
              <a:t>Confronto tra stakeholders e raccolta di input da progetti </a:t>
            </a:r>
            <a:r>
              <a:rPr lang="de-DE" dirty="0" err="1">
                <a:latin typeface="+mn-lt"/>
              </a:rPr>
              <a:t>specifici</a:t>
            </a:r>
            <a:r>
              <a:rPr lang="de-DE" dirty="0">
                <a:latin typeface="+mn-lt"/>
              </a:rPr>
              <a:t>;</a:t>
            </a:r>
          </a:p>
          <a:p>
            <a:pPr marL="285750" lvl="2" indent="-285750">
              <a:spcBef>
                <a:spcPts val="600"/>
              </a:spcBef>
              <a:buFontTx/>
              <a:buChar char="-"/>
            </a:pPr>
            <a:r>
              <a:rPr lang="de-DE" dirty="0">
                <a:latin typeface="+mn-lt"/>
              </a:rPr>
              <a:t>Avviare un processo inclusivo, promuovendo apertura e </a:t>
            </a:r>
            <a:r>
              <a:rPr lang="de-DE" dirty="0" err="1">
                <a:latin typeface="+mn-lt"/>
              </a:rPr>
              <a:t>multidisciplinarieta</a:t>
            </a:r>
            <a:r>
              <a:rPr lang="de-DE" dirty="0">
                <a:latin typeface="+mn-lt"/>
              </a:rPr>
              <a:t>´;</a:t>
            </a:r>
          </a:p>
          <a:p>
            <a:pPr marL="285750" lvl="2" indent="-285750">
              <a:spcBef>
                <a:spcPts val="600"/>
              </a:spcBef>
              <a:buFontTx/>
              <a:buChar char="-"/>
            </a:pPr>
            <a:r>
              <a:rPr lang="de-DE" dirty="0">
                <a:latin typeface="+mn-lt"/>
              </a:rPr>
              <a:t>Identificare obiettivi a breve, medio e lungo termine per lo sviluppo della CS in Italia.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endParaRPr lang="de-DE" sz="1200" dirty="0">
              <a:latin typeface="Lora" panose="020B0604020202020204" charset="0"/>
            </a:endParaRPr>
          </a:p>
          <a:p>
            <a:pPr>
              <a:spcBef>
                <a:spcPts val="600"/>
              </a:spcBef>
            </a:pPr>
            <a:endParaRPr lang="de-DE" sz="1200" dirty="0">
              <a:latin typeface="Lora" panose="020B0604020202020204" charset="0"/>
            </a:endParaRPr>
          </a:p>
          <a:p>
            <a:pPr>
              <a:spcBef>
                <a:spcPts val="600"/>
              </a:spcBef>
            </a:pPr>
            <a:endParaRPr lang="de-DE" b="1" dirty="0">
              <a:highlight>
                <a:srgbClr val="FFCD00"/>
              </a:highlight>
              <a:latin typeface="Lora" panose="020B0604020202020204" charset="0"/>
            </a:endParaRPr>
          </a:p>
          <a:p>
            <a:pPr>
              <a:spcBef>
                <a:spcPts val="600"/>
              </a:spcBef>
            </a:pPr>
            <a:endParaRPr lang="en-GB" b="1" dirty="0">
              <a:highlight>
                <a:srgbClr val="FFCD00"/>
              </a:highlight>
              <a:latin typeface="Lora" panose="020B0604020202020204" charset="0"/>
            </a:endParaRPr>
          </a:p>
          <a:p>
            <a:pPr>
              <a:spcBef>
                <a:spcPts val="600"/>
              </a:spcBef>
            </a:pPr>
            <a:endParaRPr lang="en-GB" dirty="0">
              <a:latin typeface="Lora" panose="020B0604020202020204" charset="0"/>
            </a:endParaRPr>
          </a:p>
        </p:txBody>
      </p:sp>
      <p:pic>
        <p:nvPicPr>
          <p:cNvPr id="17" name="Immagine 6">
            <a:extLst>
              <a:ext uri="{FF2B5EF4-FFF2-40B4-BE49-F238E27FC236}">
                <a16:creationId xmlns:a16="http://schemas.microsoft.com/office/drawing/2014/main" id="{0F968549-C74B-2A4F-BE79-47762E769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739" y="5782217"/>
            <a:ext cx="1462810" cy="88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3.jpg">
            <a:extLst>
              <a:ext uri="{FF2B5EF4-FFF2-40B4-BE49-F238E27FC236}">
                <a16:creationId xmlns:a16="http://schemas.microsoft.com/office/drawing/2014/main" id="{F2D6D51C-63C1-2D4D-ABA1-F491C4299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019" y="5855988"/>
            <a:ext cx="1314364" cy="89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magine 12">
            <a:extLst>
              <a:ext uri="{FF2B5EF4-FFF2-40B4-BE49-F238E27FC236}">
                <a16:creationId xmlns:a16="http://schemas.microsoft.com/office/drawing/2014/main" id="{C864D54A-63B4-7145-8472-B662B292E1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53673" y="6020114"/>
            <a:ext cx="1566641" cy="68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F43C759-7931-EF48-9FA5-319E73EDC216}"/>
              </a:ext>
            </a:extLst>
          </p:cNvPr>
          <p:cNvSpPr txBox="1"/>
          <p:nvPr/>
        </p:nvSpPr>
        <p:spPr>
          <a:xfrm>
            <a:off x="304573" y="5070038"/>
            <a:ext cx="8323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 err="1"/>
              <a:t>Agnello</a:t>
            </a:r>
            <a:r>
              <a:rPr lang="de-DE" sz="1400" i="1" dirty="0"/>
              <a:t>, G., </a:t>
            </a:r>
            <a:r>
              <a:rPr lang="de-DE" sz="1400" i="1" dirty="0" err="1"/>
              <a:t>Sforzi</a:t>
            </a:r>
            <a:r>
              <a:rPr lang="de-DE" sz="1400" i="1" dirty="0"/>
              <a:t>, A., </a:t>
            </a:r>
            <a:r>
              <a:rPr lang="de-DE" sz="1400" i="1" dirty="0" err="1"/>
              <a:t>Berditchevskaia</a:t>
            </a:r>
            <a:r>
              <a:rPr lang="de-DE" sz="1400" i="1" dirty="0"/>
              <a:t>, A., (2018): Verso </a:t>
            </a:r>
            <a:r>
              <a:rPr lang="de-DE" sz="1400" i="1" dirty="0" err="1"/>
              <a:t>una</a:t>
            </a:r>
            <a:r>
              <a:rPr lang="de-DE" sz="1400" i="1" dirty="0"/>
              <a:t> </a:t>
            </a:r>
            <a:r>
              <a:rPr lang="de-DE" sz="1400" i="1" dirty="0" err="1"/>
              <a:t>strategia</a:t>
            </a:r>
            <a:r>
              <a:rPr lang="de-DE" sz="1400" i="1" dirty="0"/>
              <a:t> </a:t>
            </a:r>
            <a:r>
              <a:rPr lang="de-DE" sz="1400" i="1" dirty="0" err="1"/>
              <a:t>condivisa</a:t>
            </a:r>
            <a:r>
              <a:rPr lang="de-DE" sz="1400" i="1" dirty="0"/>
              <a:t> per la </a:t>
            </a:r>
            <a:r>
              <a:rPr lang="de-DE" sz="1400" i="1" dirty="0" err="1"/>
              <a:t>citizen</a:t>
            </a:r>
            <a:r>
              <a:rPr lang="de-DE" sz="1400" i="1" dirty="0"/>
              <a:t> </a:t>
            </a:r>
            <a:r>
              <a:rPr lang="de-DE" sz="1400" i="1" dirty="0" err="1"/>
              <a:t>science</a:t>
            </a:r>
            <a:r>
              <a:rPr lang="de-DE" sz="1400" i="1" dirty="0"/>
              <a:t> in Italia. </a:t>
            </a:r>
          </a:p>
          <a:p>
            <a:r>
              <a:rPr lang="de-DE" sz="1400" i="1" dirty="0" err="1"/>
              <a:t>Doing</a:t>
            </a:r>
            <a:r>
              <a:rPr lang="de-DE" sz="1400" i="1" dirty="0"/>
              <a:t> </a:t>
            </a:r>
            <a:r>
              <a:rPr lang="de-DE" sz="1400" i="1" dirty="0" err="1"/>
              <a:t>It</a:t>
            </a:r>
            <a:r>
              <a:rPr lang="de-DE" sz="1400" i="1" dirty="0"/>
              <a:t> </a:t>
            </a:r>
            <a:r>
              <a:rPr lang="de-DE" sz="1400" i="1" dirty="0" err="1"/>
              <a:t>Together</a:t>
            </a:r>
            <a:r>
              <a:rPr lang="de-DE" sz="1400" i="1" dirty="0"/>
              <a:t> Science </a:t>
            </a:r>
            <a:r>
              <a:rPr lang="de-DE" sz="1400" i="1" dirty="0" err="1"/>
              <a:t>report</a:t>
            </a:r>
            <a:r>
              <a:rPr lang="de-DE" sz="1400" i="1" dirty="0"/>
              <a:t>. </a:t>
            </a:r>
            <a:r>
              <a:rPr lang="de-DE" sz="1400" i="1" dirty="0">
                <a:hlinkClick r:id="rId8"/>
              </a:rPr>
              <a:t>https://discovery.ucl.ac.uk/id/eprint/10070105/</a:t>
            </a:r>
            <a:r>
              <a:rPr lang="de-DE" sz="14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9427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talyRTRoma - 15.jpg">
            <a:extLst>
              <a:ext uri="{FF2B5EF4-FFF2-40B4-BE49-F238E27FC236}">
                <a16:creationId xmlns:a16="http://schemas.microsoft.com/office/drawing/2014/main" id="{9B597512-D369-E64C-BD71-016C7504F0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377" y="715624"/>
            <a:ext cx="3278945" cy="2365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 descr="ItalyRTRoma - 18.jpg">
            <a:extLst>
              <a:ext uri="{FF2B5EF4-FFF2-40B4-BE49-F238E27FC236}">
                <a16:creationId xmlns:a16="http://schemas.microsoft.com/office/drawing/2014/main" id="{1A191C9F-3F5C-3948-B157-7A0EE3654D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341" y="3034905"/>
            <a:ext cx="3000287" cy="2649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magine 6">
            <a:extLst>
              <a:ext uri="{FF2B5EF4-FFF2-40B4-BE49-F238E27FC236}">
                <a16:creationId xmlns:a16="http://schemas.microsoft.com/office/drawing/2014/main" id="{1DC255DE-D426-BA49-B715-5B4C28DCF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733" y="5820692"/>
            <a:ext cx="1462810" cy="88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071325DA-0DEA-964C-BF31-E47A4E575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82"/>
          <a:stretch>
            <a:fillRect/>
          </a:stretch>
        </p:blipFill>
        <p:spPr bwMode="auto">
          <a:xfrm>
            <a:off x="199196" y="5753414"/>
            <a:ext cx="107632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3.jpg">
            <a:extLst>
              <a:ext uri="{FF2B5EF4-FFF2-40B4-BE49-F238E27FC236}">
                <a16:creationId xmlns:a16="http://schemas.microsoft.com/office/drawing/2014/main" id="{C7C60352-19A4-FB4D-8295-2005A6DF0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335" y="5851285"/>
            <a:ext cx="1314364" cy="89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magine 12">
            <a:extLst>
              <a:ext uri="{FF2B5EF4-FFF2-40B4-BE49-F238E27FC236}">
                <a16:creationId xmlns:a16="http://schemas.microsoft.com/office/drawing/2014/main" id="{3AA617D2-E42E-A346-9F3B-8422CB1961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1617" y="5956188"/>
            <a:ext cx="1566641" cy="68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4" descr="Risultati immagini per ditos">
            <a:extLst>
              <a:ext uri="{FF2B5EF4-FFF2-40B4-BE49-F238E27FC236}">
                <a16:creationId xmlns:a16="http://schemas.microsoft.com/office/drawing/2014/main" id="{C87C9FF7-17DB-424F-9A1F-C7B278612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882" y="5666913"/>
            <a:ext cx="1188680" cy="118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A72E9B7-F840-BD46-A4FE-5872D871C72A}"/>
              </a:ext>
            </a:extLst>
          </p:cNvPr>
          <p:cNvGrpSpPr/>
          <p:nvPr/>
        </p:nvGrpSpPr>
        <p:grpSpPr>
          <a:xfrm>
            <a:off x="3230186" y="-21991"/>
            <a:ext cx="5652294" cy="4151718"/>
            <a:chOff x="30961" y="803580"/>
            <a:chExt cx="12815570" cy="9637876"/>
          </a:xfrm>
        </p:grpSpPr>
        <p:pic>
          <p:nvPicPr>
            <p:cNvPr id="21" name="Picture 20" descr="ItalyRTRoma - 23.jpg">
              <a:extLst>
                <a:ext uri="{FF2B5EF4-FFF2-40B4-BE49-F238E27FC236}">
                  <a16:creationId xmlns:a16="http://schemas.microsoft.com/office/drawing/2014/main" id="{A54A66B0-FEB1-F342-99C8-D1479425E8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89039" l="0" r="100000">
                          <a14:foregroundMark x1="43945" y1="5701" x2="43945" y2="5701"/>
                          <a14:foregroundMark x1="40061" y1="0" x2="40408" y2="10016"/>
                          <a14:foregroundMark x1="64562" y1="0" x2="64822" y2="10803"/>
                          <a14:foregroundMark x1="28125" y1="0" x2="27669" y2="5102"/>
                          <a14:foregroundMark x1="24067" y1="0" x2="24523" y2="46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417713">
              <a:off x="5463855" y="2860259"/>
              <a:ext cx="6522971" cy="4494126"/>
            </a:xfrm>
            <a:prstGeom prst="rect">
              <a:avLst/>
            </a:prstGeom>
          </p:spPr>
        </p:pic>
        <p:pic>
          <p:nvPicPr>
            <p:cNvPr id="22" name="Picture 1" descr="ItalyRTRoma - 25.jpg">
              <a:extLst>
                <a:ext uri="{FF2B5EF4-FFF2-40B4-BE49-F238E27FC236}">
                  <a16:creationId xmlns:a16="http://schemas.microsoft.com/office/drawing/2014/main" id="{C7057567-F018-C549-9520-C30062120D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983" b="99190" l="12658" r="100000">
                          <a14:foregroundMark x1="66511" y1="99190" x2="66511" y2="991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21037613">
              <a:off x="30961" y="803580"/>
              <a:ext cx="6366847" cy="6054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2" descr="ItalyRTRoma - 24.jpg">
              <a:extLst>
                <a:ext uri="{FF2B5EF4-FFF2-40B4-BE49-F238E27FC236}">
                  <a16:creationId xmlns:a16="http://schemas.microsoft.com/office/drawing/2014/main" id="{D49FCD4F-A653-6A46-BA70-4D4766476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7031" b="82639" l="0" r="9995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4332" y="4832698"/>
              <a:ext cx="6624904" cy="5114437"/>
            </a:xfrm>
            <a:prstGeom prst="rect">
              <a:avLst/>
            </a:prstGeom>
          </p:spPr>
        </p:pic>
        <p:pic>
          <p:nvPicPr>
            <p:cNvPr id="24" name="Picture 23" descr="ItalyRTRoma - 22.jpg">
              <a:extLst>
                <a:ext uri="{FF2B5EF4-FFF2-40B4-BE49-F238E27FC236}">
                  <a16:creationId xmlns:a16="http://schemas.microsoft.com/office/drawing/2014/main" id="{B4EC11C2-EF43-5F46-941F-39D62BDD09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email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822" b="100000" l="0" r="96984">
                          <a14:foregroundMark x1="60894" y1="54066" x2="96984" y2="99740"/>
                          <a14:foregroundMark x1="42578" y1="78676" x2="40842" y2="99957"/>
                          <a14:foregroundMark x1="58464" y1="77292" x2="56424" y2="99481"/>
                          <a14:foregroundMark x1="72548" y1="80277" x2="72439" y2="99957"/>
                          <a14:foregroundMark x1="20334" y1="74870" x2="11697" y2="99957"/>
                          <a14:foregroundMark x1="29036" y1="91912" x2="29579" y2="99740"/>
                          <a14:foregroundMark x1="19813" y1="91090" x2="20616" y2="99481"/>
                          <a14:foregroundMark x1="23872" y1="93253" x2="24544" y2="9948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62725" y="5832943"/>
              <a:ext cx="9183806" cy="4608513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38C4FED0-03A7-E043-A808-662672AE81E8}"/>
              </a:ext>
            </a:extLst>
          </p:cNvPr>
          <p:cNvSpPr txBox="1"/>
          <p:nvPr/>
        </p:nvSpPr>
        <p:spPr>
          <a:xfrm>
            <a:off x="3478449" y="4497253"/>
            <a:ext cx="25165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+mj-lt"/>
              </a:rPr>
              <a:t>Brainstorming per </a:t>
            </a:r>
            <a:r>
              <a:rPr lang="en-US" sz="1600" b="1" dirty="0" err="1">
                <a:latin typeface="+mj-lt"/>
              </a:rPr>
              <a:t>identificare</a:t>
            </a:r>
            <a:r>
              <a:rPr lang="en-US" sz="1600" b="1" dirty="0">
                <a:latin typeface="+mj-lt"/>
              </a:rPr>
              <a:t> le  </a:t>
            </a:r>
            <a:r>
              <a:rPr lang="en-US" sz="1600" b="1" dirty="0" err="1">
                <a:latin typeface="+mj-lt"/>
              </a:rPr>
              <a:t>azioni</a:t>
            </a:r>
            <a:r>
              <a:rPr lang="en-US" sz="1600" b="1" dirty="0">
                <a:latin typeface="+mj-lt"/>
              </a:rPr>
              <a:t> concrete a breve, medio e </a:t>
            </a:r>
            <a:r>
              <a:rPr lang="en-US" sz="1600" b="1" dirty="0" err="1">
                <a:latin typeface="+mj-lt"/>
              </a:rPr>
              <a:t>lungo</a:t>
            </a:r>
            <a:r>
              <a:rPr lang="en-US" sz="1600" b="1" dirty="0">
                <a:latin typeface="+mj-lt"/>
              </a:rPr>
              <a:t> </a:t>
            </a:r>
            <a:r>
              <a:rPr lang="en-US" sz="1600" b="1" dirty="0" err="1">
                <a:latin typeface="+mj-lt"/>
              </a:rPr>
              <a:t>termine</a:t>
            </a:r>
            <a:r>
              <a:rPr lang="en-US" sz="1600" b="1" dirty="0">
                <a:latin typeface="+mj-lt"/>
              </a:rPr>
              <a:t> per lo </a:t>
            </a:r>
            <a:r>
              <a:rPr lang="en-US" sz="1600" b="1" dirty="0" err="1">
                <a:latin typeface="+mj-lt"/>
              </a:rPr>
              <a:t>sviluppo</a:t>
            </a:r>
            <a:r>
              <a:rPr lang="en-US" sz="1600" b="1" dirty="0">
                <a:latin typeface="+mj-lt"/>
              </a:rPr>
              <a:t> </a:t>
            </a:r>
            <a:r>
              <a:rPr lang="en-US" sz="1600" b="1" dirty="0" err="1">
                <a:latin typeface="+mj-lt"/>
              </a:rPr>
              <a:t>della</a:t>
            </a:r>
            <a:r>
              <a:rPr lang="en-US" sz="1600" b="1" dirty="0">
                <a:latin typeface="+mj-lt"/>
              </a:rPr>
              <a:t> CS </a:t>
            </a:r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B1249A5A-09B1-7A4A-AE29-FF692DD0F648}"/>
              </a:ext>
            </a:extLst>
          </p:cNvPr>
          <p:cNvSpPr/>
          <p:nvPr/>
        </p:nvSpPr>
        <p:spPr>
          <a:xfrm rot="16200000">
            <a:off x="6146306" y="4782382"/>
            <a:ext cx="359712" cy="66230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4A6DF3-C35C-434E-91CB-85D6BF2F59AB}"/>
              </a:ext>
            </a:extLst>
          </p:cNvPr>
          <p:cNvSpPr txBox="1"/>
          <p:nvPr/>
        </p:nvSpPr>
        <p:spPr>
          <a:xfrm>
            <a:off x="6636665" y="4816706"/>
            <a:ext cx="2072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latin typeface="+mj-lt"/>
              </a:rPr>
              <a:t>Basi</a:t>
            </a:r>
            <a:r>
              <a:rPr lang="en-US" sz="1600" b="1" dirty="0">
                <a:latin typeface="+mj-lt"/>
              </a:rPr>
              <a:t> e input per </a:t>
            </a:r>
            <a:r>
              <a:rPr lang="en-US" sz="1600" b="1" dirty="0" err="1">
                <a:latin typeface="+mj-lt"/>
              </a:rPr>
              <a:t>delineare</a:t>
            </a:r>
            <a:r>
              <a:rPr lang="en-US" sz="1600" b="1" dirty="0">
                <a:latin typeface="+mj-lt"/>
              </a:rPr>
              <a:t> le </a:t>
            </a:r>
            <a:r>
              <a:rPr lang="en-US" sz="1600" b="1" dirty="0" err="1">
                <a:latin typeface="+mj-lt"/>
              </a:rPr>
              <a:t>linee</a:t>
            </a:r>
            <a:r>
              <a:rPr lang="en-US" sz="1600" b="1" dirty="0">
                <a:latin typeface="+mj-lt"/>
              </a:rPr>
              <a:t> </a:t>
            </a:r>
            <a:r>
              <a:rPr lang="en-US" sz="1600" b="1" dirty="0" err="1">
                <a:latin typeface="+mj-lt"/>
              </a:rPr>
              <a:t>guida</a:t>
            </a:r>
            <a:r>
              <a:rPr lang="en-US" sz="1600" b="1" dirty="0">
                <a:latin typeface="+mj-lt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87002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D6124ED-1D39-1245-ACF7-8510F14B2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050" y="781833"/>
            <a:ext cx="7791899" cy="1090393"/>
          </a:xfrm>
        </p:spPr>
        <p:txBody>
          <a:bodyPr>
            <a:normAutofit/>
          </a:bodyPr>
          <a:lstStyle/>
          <a:p>
            <a:pPr algn="ctr"/>
            <a:r>
              <a:rPr lang="it-IT" sz="3600" dirty="0"/>
              <a:t>Strategie nazionali per la Citizen Science</a:t>
            </a:r>
          </a:p>
        </p:txBody>
      </p:sp>
      <p:pic>
        <p:nvPicPr>
          <p:cNvPr id="7" name="Immagine 10">
            <a:extLst>
              <a:ext uri="{FF2B5EF4-FFF2-40B4-BE49-F238E27FC236}">
                <a16:creationId xmlns:a16="http://schemas.microsoft.com/office/drawing/2014/main" id="{9B054B86-A2CD-A949-BCE2-C84E7BECA50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7964" y="2015883"/>
            <a:ext cx="2376264" cy="3356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C:\Users\gaia.agnello\Events\Seconda tavola Rotonda Roma\ppt\CS strategies\OEH CS strategy.JPG">
            <a:extLst>
              <a:ext uri="{FF2B5EF4-FFF2-40B4-BE49-F238E27FC236}">
                <a16:creationId xmlns:a16="http://schemas.microsoft.com/office/drawing/2014/main" id="{6BD3039F-1B9D-6141-9436-1ED4424DD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28" y="2015883"/>
            <a:ext cx="4597694" cy="326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CFF5DB-E459-3149-838F-E8A22182C761}"/>
              </a:ext>
            </a:extLst>
          </p:cNvPr>
          <p:cNvSpPr txBox="1"/>
          <p:nvPr/>
        </p:nvSpPr>
        <p:spPr>
          <a:xfrm>
            <a:off x="3689669" y="5340798"/>
            <a:ext cx="481289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kern="1200" dirty="0">
                <a:latin typeface="Lora" panose="020B0604020202020204" charset="0"/>
                <a:ea typeface="+mn-ea"/>
                <a:cs typeface="+mn-cs"/>
              </a:rPr>
              <a:t>State of New South Wales </a:t>
            </a:r>
            <a:r>
              <a:rPr lang="de-DE" sz="1200" kern="1200" dirty="0" err="1">
                <a:latin typeface="Lora" panose="020B0604020202020204" charset="0"/>
                <a:ea typeface="+mn-ea"/>
                <a:cs typeface="+mn-cs"/>
              </a:rPr>
              <a:t>and</a:t>
            </a:r>
            <a:r>
              <a:rPr lang="de-DE" sz="1200" kern="1200" dirty="0">
                <a:latin typeface="Lora" panose="020B0604020202020204" charset="0"/>
                <a:ea typeface="+mn-ea"/>
                <a:cs typeface="+mn-cs"/>
              </a:rPr>
              <a:t> Office of Environment </a:t>
            </a:r>
            <a:r>
              <a:rPr lang="de-DE" sz="1200" kern="1200" dirty="0" err="1">
                <a:latin typeface="Lora" panose="020B0604020202020204" charset="0"/>
                <a:ea typeface="+mn-ea"/>
                <a:cs typeface="+mn-cs"/>
              </a:rPr>
              <a:t>and</a:t>
            </a:r>
            <a:r>
              <a:rPr lang="de-DE" sz="1200" kern="1200" dirty="0">
                <a:latin typeface="Lora" panose="020B0604020202020204" charset="0"/>
                <a:ea typeface="+mn-ea"/>
                <a:cs typeface="+mn-cs"/>
              </a:rPr>
              <a:t> Heritage </a:t>
            </a:r>
          </a:p>
          <a:p>
            <a:r>
              <a:rPr lang="de-DE" sz="1200" kern="1200" dirty="0">
                <a:latin typeface="Lora" panose="020B0604020202020204" charset="0"/>
                <a:ea typeface="+mn-ea"/>
                <a:cs typeface="+mn-cs"/>
              </a:rPr>
              <a:t>(Australia, 2015)</a:t>
            </a:r>
            <a:endParaRPr lang="en-GB" sz="1200" kern="1200" dirty="0">
              <a:latin typeface="Lora" panose="020B060402020202020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1493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it-IT" sz="3200" dirty="0"/>
              <a:t>Seconda Tavola Rotonda ’Verso una strategia condivisa per la </a:t>
            </a:r>
            <a:r>
              <a:rPr lang="it-IT" sz="3200" dirty="0" err="1"/>
              <a:t>citizen</a:t>
            </a:r>
            <a:r>
              <a:rPr lang="it-IT" sz="3200" dirty="0"/>
              <a:t> science in Italia’ (2019)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08C9BA-45CF-8540-B149-965E59505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15" y="2209191"/>
            <a:ext cx="4361681" cy="2907787"/>
          </a:xfrm>
          <a:prstGeom prst="flowChartConnector">
            <a:avLst/>
          </a:prstGeom>
          <a:noFill/>
        </p:spPr>
      </p:pic>
      <p:sp>
        <p:nvSpPr>
          <p:cNvPr id="10" name="Shape 311">
            <a:extLst>
              <a:ext uri="{FF2B5EF4-FFF2-40B4-BE49-F238E27FC236}">
                <a16:creationId xmlns:a16="http://schemas.microsoft.com/office/drawing/2014/main" id="{0436C153-AEC5-514A-BF54-24C7FDF049EC}"/>
              </a:ext>
            </a:extLst>
          </p:cNvPr>
          <p:cNvSpPr txBox="1">
            <a:spLocks/>
          </p:cNvSpPr>
          <p:nvPr/>
        </p:nvSpPr>
        <p:spPr>
          <a:xfrm>
            <a:off x="4689996" y="2217600"/>
            <a:ext cx="3732057" cy="12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600" b="1" dirty="0" err="1">
                <a:latin typeface="+mn-lt"/>
              </a:rPr>
              <a:t>Definire</a:t>
            </a:r>
            <a:r>
              <a:rPr lang="de-DE" sz="1600" b="1" dirty="0">
                <a:latin typeface="+mn-lt"/>
              </a:rPr>
              <a:t> </a:t>
            </a:r>
            <a:r>
              <a:rPr lang="de-DE" sz="1600" b="1" dirty="0" err="1">
                <a:latin typeface="+mn-lt"/>
              </a:rPr>
              <a:t>linee</a:t>
            </a:r>
            <a:r>
              <a:rPr lang="de-DE" sz="1600" b="1" dirty="0">
                <a:latin typeface="+mn-lt"/>
              </a:rPr>
              <a:t> </a:t>
            </a:r>
            <a:r>
              <a:rPr lang="de-DE" sz="1600" b="1" dirty="0" err="1">
                <a:latin typeface="+mn-lt"/>
              </a:rPr>
              <a:t>guida</a:t>
            </a:r>
            <a:r>
              <a:rPr lang="de-DE" sz="1600" dirty="0">
                <a:latin typeface="+mn-lt"/>
              </a:rPr>
              <a:t>, </a:t>
            </a:r>
            <a:r>
              <a:rPr lang="de-DE" sz="1600" dirty="0" err="1">
                <a:latin typeface="+mn-lt"/>
              </a:rPr>
              <a:t>concepite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come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una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serie</a:t>
            </a:r>
            <a:r>
              <a:rPr lang="de-DE" sz="1600" dirty="0">
                <a:latin typeface="+mn-lt"/>
              </a:rPr>
              <a:t> di </a:t>
            </a:r>
            <a:r>
              <a:rPr lang="de-DE" sz="1600" dirty="0" err="1">
                <a:latin typeface="+mn-lt"/>
              </a:rPr>
              <a:t>azioni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e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suggerimenti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suddivisi</a:t>
            </a:r>
            <a:r>
              <a:rPr lang="de-DE" sz="1600" dirty="0">
                <a:latin typeface="+mn-lt"/>
              </a:rPr>
              <a:t> in </a:t>
            </a:r>
            <a:r>
              <a:rPr lang="de-DE" sz="1600" dirty="0" err="1">
                <a:latin typeface="+mn-lt"/>
              </a:rPr>
              <a:t>macrotemi</a:t>
            </a:r>
            <a:r>
              <a:rPr lang="de-DE" sz="1600" dirty="0">
                <a:latin typeface="+mn-lt"/>
              </a:rPr>
              <a:t>. </a:t>
            </a:r>
            <a:endParaRPr lang="de-DE" sz="1600" b="1" dirty="0">
              <a:latin typeface="+mn-lt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600" b="1" dirty="0" err="1">
                <a:latin typeface="+mn-lt"/>
              </a:rPr>
              <a:t>Oltre</a:t>
            </a:r>
            <a:r>
              <a:rPr lang="de-DE" sz="1600" b="1" dirty="0">
                <a:latin typeface="+mn-lt"/>
              </a:rPr>
              <a:t> 50 </a:t>
            </a:r>
            <a:r>
              <a:rPr lang="de-DE" sz="1600" b="1" dirty="0" err="1">
                <a:latin typeface="+mn-lt"/>
              </a:rPr>
              <a:t>esperti</a:t>
            </a:r>
            <a:r>
              <a:rPr lang="de-DE" sz="1600" b="1" dirty="0">
                <a:latin typeface="+mn-lt"/>
              </a:rPr>
              <a:t> </a:t>
            </a:r>
            <a:r>
              <a:rPr lang="de-DE" sz="1600" dirty="0">
                <a:latin typeface="+mn-lt"/>
              </a:rPr>
              <a:t>di </a:t>
            </a:r>
            <a:r>
              <a:rPr lang="de-DE" sz="1600" dirty="0" err="1">
                <a:latin typeface="+mn-lt"/>
              </a:rPr>
              <a:t>università</a:t>
            </a:r>
            <a:r>
              <a:rPr lang="de-DE" sz="1600" dirty="0">
                <a:latin typeface="+mn-lt"/>
              </a:rPr>
              <a:t>, </a:t>
            </a:r>
            <a:r>
              <a:rPr lang="de-DE" sz="1600" dirty="0" err="1">
                <a:latin typeface="+mn-lt"/>
              </a:rPr>
              <a:t>centri</a:t>
            </a:r>
            <a:r>
              <a:rPr lang="de-DE" sz="1600" dirty="0">
                <a:latin typeface="+mn-lt"/>
              </a:rPr>
              <a:t> di </a:t>
            </a:r>
            <a:r>
              <a:rPr lang="de-DE" sz="1600" dirty="0" err="1">
                <a:latin typeface="+mn-lt"/>
              </a:rPr>
              <a:t>ricerca</a:t>
            </a:r>
            <a:r>
              <a:rPr lang="de-DE" sz="1600" dirty="0">
                <a:latin typeface="+mn-lt"/>
              </a:rPr>
              <a:t>, </a:t>
            </a:r>
            <a:r>
              <a:rPr lang="de-DE" sz="1600" dirty="0" err="1">
                <a:latin typeface="+mn-lt"/>
              </a:rPr>
              <a:t>musei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scientifici</a:t>
            </a:r>
            <a:r>
              <a:rPr lang="de-DE" sz="1600" dirty="0">
                <a:latin typeface="+mn-lt"/>
              </a:rPr>
              <a:t>, </a:t>
            </a:r>
            <a:r>
              <a:rPr lang="de-DE" sz="1600" dirty="0" err="1">
                <a:latin typeface="+mn-lt"/>
              </a:rPr>
              <a:t>associazioni</a:t>
            </a:r>
            <a:r>
              <a:rPr lang="de-DE" sz="1600" dirty="0">
                <a:latin typeface="+mn-lt"/>
              </a:rPr>
              <a:t>, </a:t>
            </a:r>
            <a:r>
              <a:rPr lang="de-DE" sz="1600" dirty="0" err="1">
                <a:latin typeface="+mn-lt"/>
              </a:rPr>
              <a:t>enti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pubblici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italiani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con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vari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livelli</a:t>
            </a:r>
            <a:r>
              <a:rPr lang="de-DE" sz="1600" dirty="0">
                <a:latin typeface="+mn-lt"/>
              </a:rPr>
              <a:t> di </a:t>
            </a:r>
            <a:r>
              <a:rPr lang="de-DE" sz="1600" dirty="0" err="1">
                <a:latin typeface="+mn-lt"/>
              </a:rPr>
              <a:t>esperienza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nel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settore</a:t>
            </a:r>
            <a:r>
              <a:rPr lang="de-DE" sz="1600" dirty="0">
                <a:latin typeface="+mn-lt"/>
              </a:rPr>
              <a:t> della CS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600" b="1" dirty="0" err="1">
                <a:latin typeface="+mn-lt"/>
              </a:rPr>
              <a:t>Consolidare</a:t>
            </a:r>
            <a:r>
              <a:rPr lang="de-DE" sz="1600" b="1" dirty="0">
                <a:latin typeface="+mn-lt"/>
              </a:rPr>
              <a:t> la </a:t>
            </a:r>
            <a:r>
              <a:rPr lang="de-DE" sz="1600" b="1" dirty="0" err="1">
                <a:latin typeface="+mn-lt"/>
              </a:rPr>
              <a:t>rete</a:t>
            </a:r>
            <a:r>
              <a:rPr lang="de-DE" sz="1600" b="1" dirty="0">
                <a:latin typeface="+mn-lt"/>
              </a:rPr>
              <a:t> </a:t>
            </a:r>
            <a:r>
              <a:rPr lang="de-DE" sz="1600" b="1" dirty="0" err="1">
                <a:latin typeface="+mn-lt"/>
              </a:rPr>
              <a:t>nazionale</a:t>
            </a:r>
            <a:r>
              <a:rPr lang="de-DE" sz="1600" b="1" dirty="0">
                <a:latin typeface="+mn-lt"/>
              </a:rPr>
              <a:t> </a:t>
            </a:r>
            <a:r>
              <a:rPr lang="de-DE" sz="1600" dirty="0">
                <a:latin typeface="+mn-lt"/>
              </a:rPr>
              <a:t>di CS in Italia </a:t>
            </a:r>
            <a:r>
              <a:rPr lang="de-DE" sz="1600" dirty="0" err="1">
                <a:latin typeface="+mn-lt"/>
              </a:rPr>
              <a:t>e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promuovere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collaborazione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con</a:t>
            </a:r>
            <a:r>
              <a:rPr lang="de-DE" sz="1600" dirty="0">
                <a:latin typeface="+mn-lt"/>
              </a:rPr>
              <a:t> la </a:t>
            </a:r>
            <a:r>
              <a:rPr lang="de-DE" sz="1600" dirty="0" err="1">
                <a:latin typeface="+mn-lt"/>
              </a:rPr>
              <a:t>pubblica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amministrazione</a:t>
            </a:r>
            <a:endParaRPr lang="en-GB" sz="1600" dirty="0"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A267C8-AEE5-C546-A7E4-DAA1750F8DB1}"/>
              </a:ext>
            </a:extLst>
          </p:cNvPr>
          <p:cNvSpPr txBox="1"/>
          <p:nvPr/>
        </p:nvSpPr>
        <p:spPr>
          <a:xfrm>
            <a:off x="0" y="5189478"/>
            <a:ext cx="4823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latin typeface="Lora" panose="020B0604020202020204" charset="0"/>
              </a:rPr>
              <a:t>Tavola </a:t>
            </a:r>
            <a:r>
              <a:rPr lang="en-US" sz="1200" i="1" dirty="0" err="1">
                <a:latin typeface="Lora" panose="020B0604020202020204" charset="0"/>
              </a:rPr>
              <a:t>rotonda</a:t>
            </a:r>
            <a:r>
              <a:rPr lang="en-US" sz="1200" i="1" dirty="0">
                <a:latin typeface="Lora" panose="020B0604020202020204" charset="0"/>
              </a:rPr>
              <a:t>, Villa </a:t>
            </a:r>
            <a:r>
              <a:rPr lang="en-US" sz="1200" i="1" dirty="0" err="1">
                <a:latin typeface="Lora" panose="020B0604020202020204" charset="0"/>
              </a:rPr>
              <a:t>Torlonia</a:t>
            </a:r>
            <a:r>
              <a:rPr lang="en-US" sz="1200" i="1" dirty="0">
                <a:latin typeface="Lora" panose="020B0604020202020204" charset="0"/>
              </a:rPr>
              <a:t>, Roma (</a:t>
            </a:r>
            <a:r>
              <a:rPr lang="en-US" sz="1200" i="1" dirty="0" err="1">
                <a:latin typeface="Lora" panose="020B0604020202020204" charset="0"/>
              </a:rPr>
              <a:t>Febbraio</a:t>
            </a:r>
            <a:r>
              <a:rPr lang="en-US" sz="1200" i="1" dirty="0">
                <a:latin typeface="Lora" panose="020B0604020202020204" charset="0"/>
              </a:rPr>
              <a:t> 2019).</a:t>
            </a:r>
          </a:p>
        </p:txBody>
      </p:sp>
      <p:pic>
        <p:nvPicPr>
          <p:cNvPr id="20" name="Immagine 6">
            <a:extLst>
              <a:ext uri="{FF2B5EF4-FFF2-40B4-BE49-F238E27FC236}">
                <a16:creationId xmlns:a16="http://schemas.microsoft.com/office/drawing/2014/main" id="{6D97F2DB-DB3B-5A48-98D2-5869D56E4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733" y="5820692"/>
            <a:ext cx="1462810" cy="88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5650839C-B725-394D-A6D6-88BACEE85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82"/>
          <a:stretch>
            <a:fillRect/>
          </a:stretch>
        </p:blipFill>
        <p:spPr bwMode="auto">
          <a:xfrm>
            <a:off x="199196" y="5753414"/>
            <a:ext cx="107632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3.jpg">
            <a:extLst>
              <a:ext uri="{FF2B5EF4-FFF2-40B4-BE49-F238E27FC236}">
                <a16:creationId xmlns:a16="http://schemas.microsoft.com/office/drawing/2014/main" id="{3345050F-8F50-C149-99E5-B7AD687D0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335" y="5851285"/>
            <a:ext cx="1314364" cy="89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magine 12">
            <a:extLst>
              <a:ext uri="{FF2B5EF4-FFF2-40B4-BE49-F238E27FC236}">
                <a16:creationId xmlns:a16="http://schemas.microsoft.com/office/drawing/2014/main" id="{E666E8C6-F0B3-E749-B14E-41F0B6374F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1617" y="5956188"/>
            <a:ext cx="1566641" cy="68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4" descr="Risultati immagini per ditos">
            <a:extLst>
              <a:ext uri="{FF2B5EF4-FFF2-40B4-BE49-F238E27FC236}">
                <a16:creationId xmlns:a16="http://schemas.microsoft.com/office/drawing/2014/main" id="{F1ACDE45-D35D-3F46-84A5-279A59475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882" y="5666913"/>
            <a:ext cx="1188680" cy="118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727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F08C9BA-45CF-8540-B149-965E59505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187" y="1877626"/>
            <a:ext cx="4693395" cy="3128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2A267C8-AEE5-C546-A7E4-DAA1750F8DB1}"/>
              </a:ext>
            </a:extLst>
          </p:cNvPr>
          <p:cNvSpPr txBox="1"/>
          <p:nvPr/>
        </p:nvSpPr>
        <p:spPr>
          <a:xfrm>
            <a:off x="257268" y="1231295"/>
            <a:ext cx="3559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latin typeface="Lora" panose="020B0604020202020204" charset="0"/>
              </a:rPr>
              <a:t>2018</a:t>
            </a:r>
          </a:p>
        </p:txBody>
      </p:sp>
      <p:pic>
        <p:nvPicPr>
          <p:cNvPr id="20" name="Immagine 6">
            <a:extLst>
              <a:ext uri="{FF2B5EF4-FFF2-40B4-BE49-F238E27FC236}">
                <a16:creationId xmlns:a16="http://schemas.microsoft.com/office/drawing/2014/main" id="{6D97F2DB-DB3B-5A48-98D2-5869D56E4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733" y="5820692"/>
            <a:ext cx="1462810" cy="88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5650839C-B725-394D-A6D6-88BACEE85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82"/>
          <a:stretch>
            <a:fillRect/>
          </a:stretch>
        </p:blipFill>
        <p:spPr bwMode="auto">
          <a:xfrm>
            <a:off x="199196" y="5753414"/>
            <a:ext cx="107632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3.jpg">
            <a:extLst>
              <a:ext uri="{FF2B5EF4-FFF2-40B4-BE49-F238E27FC236}">
                <a16:creationId xmlns:a16="http://schemas.microsoft.com/office/drawing/2014/main" id="{3345050F-8F50-C149-99E5-B7AD687D0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335" y="5851285"/>
            <a:ext cx="1314364" cy="89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magine 12">
            <a:extLst>
              <a:ext uri="{FF2B5EF4-FFF2-40B4-BE49-F238E27FC236}">
                <a16:creationId xmlns:a16="http://schemas.microsoft.com/office/drawing/2014/main" id="{E666E8C6-F0B3-E749-B14E-41F0B6374F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1617" y="5956188"/>
            <a:ext cx="1566641" cy="68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4" descr="Risultati immagini per ditos">
            <a:extLst>
              <a:ext uri="{FF2B5EF4-FFF2-40B4-BE49-F238E27FC236}">
                <a16:creationId xmlns:a16="http://schemas.microsoft.com/office/drawing/2014/main" id="{F1ACDE45-D35D-3F46-84A5-279A59475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882" y="5666913"/>
            <a:ext cx="1188680" cy="118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gaia.agnello\Events\Italian Sh RT 2018\group foto.jpg">
            <a:extLst>
              <a:ext uri="{FF2B5EF4-FFF2-40B4-BE49-F238E27FC236}">
                <a16:creationId xmlns:a16="http://schemas.microsoft.com/office/drawing/2014/main" id="{BEB710CC-44FD-4144-B5B3-6D3AA8016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023" y="1877626"/>
            <a:ext cx="4411722" cy="31289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BF50213-AEDE-364D-A0E8-A8965C7A674F}"/>
              </a:ext>
            </a:extLst>
          </p:cNvPr>
          <p:cNvSpPr txBox="1"/>
          <p:nvPr/>
        </p:nvSpPr>
        <p:spPr>
          <a:xfrm>
            <a:off x="4682069" y="1147392"/>
            <a:ext cx="3559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latin typeface="Lora" panose="020B0604020202020204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3713998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68224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it-IT" sz="2800" dirty="0"/>
              <a:t>Policy Brief ‘Verso una strategia condivisa: linee guida per lo sviluppo della Citizen Science in Italia’ (2019)</a:t>
            </a:r>
          </a:p>
        </p:txBody>
      </p:sp>
      <p:pic>
        <p:nvPicPr>
          <p:cNvPr id="20" name="Immagine 6">
            <a:extLst>
              <a:ext uri="{FF2B5EF4-FFF2-40B4-BE49-F238E27FC236}">
                <a16:creationId xmlns:a16="http://schemas.microsoft.com/office/drawing/2014/main" id="{6D97F2DB-DB3B-5A48-98D2-5869D56E4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733" y="5820692"/>
            <a:ext cx="1462810" cy="88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5650839C-B725-394D-A6D6-88BACEE85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82"/>
          <a:stretch>
            <a:fillRect/>
          </a:stretch>
        </p:blipFill>
        <p:spPr bwMode="auto">
          <a:xfrm>
            <a:off x="199196" y="5753414"/>
            <a:ext cx="107632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3.jpg">
            <a:extLst>
              <a:ext uri="{FF2B5EF4-FFF2-40B4-BE49-F238E27FC236}">
                <a16:creationId xmlns:a16="http://schemas.microsoft.com/office/drawing/2014/main" id="{3345050F-8F50-C149-99E5-B7AD687D0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335" y="5851285"/>
            <a:ext cx="1314364" cy="89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magine 12">
            <a:extLst>
              <a:ext uri="{FF2B5EF4-FFF2-40B4-BE49-F238E27FC236}">
                <a16:creationId xmlns:a16="http://schemas.microsoft.com/office/drawing/2014/main" id="{E666E8C6-F0B3-E749-B14E-41F0B6374F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1617" y="5956188"/>
            <a:ext cx="1566641" cy="68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4" descr="Risultati immagini per ditos">
            <a:extLst>
              <a:ext uri="{FF2B5EF4-FFF2-40B4-BE49-F238E27FC236}">
                <a16:creationId xmlns:a16="http://schemas.microsoft.com/office/drawing/2014/main" id="{F1ACDE45-D35D-3F46-84A5-279A59475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882" y="5666913"/>
            <a:ext cx="1188680" cy="118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7365FAA-D37C-254A-8325-060A76CD8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196" y="1817585"/>
            <a:ext cx="3931467" cy="321982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C1A6CF6-0FFC-3340-88C9-A4B414A8CD3D}"/>
              </a:ext>
            </a:extLst>
          </p:cNvPr>
          <p:cNvSpPr txBox="1"/>
          <p:nvPr/>
        </p:nvSpPr>
        <p:spPr>
          <a:xfrm>
            <a:off x="199196" y="5262138"/>
            <a:ext cx="8415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/>
              <a:t>DITOs </a:t>
            </a:r>
            <a:r>
              <a:rPr lang="de-DE" sz="1400" i="1" dirty="0" err="1"/>
              <a:t>Consortium</a:t>
            </a:r>
            <a:r>
              <a:rPr lang="de-DE" sz="1400" i="1" dirty="0"/>
              <a:t>. (2019). </a:t>
            </a:r>
            <a:r>
              <a:rPr lang="de-DE" sz="1400" i="1" dirty="0" err="1"/>
              <a:t>Towards</a:t>
            </a:r>
            <a:r>
              <a:rPr lang="de-DE" sz="1400" i="1" dirty="0"/>
              <a:t> a </a:t>
            </a:r>
            <a:r>
              <a:rPr lang="de-DE" sz="1400" i="1" dirty="0" err="1"/>
              <a:t>shared</a:t>
            </a:r>
            <a:r>
              <a:rPr lang="de-DE" sz="1400" i="1" dirty="0"/>
              <a:t> national </a:t>
            </a:r>
            <a:r>
              <a:rPr lang="de-DE" sz="1400" i="1" dirty="0" err="1"/>
              <a:t>strategy</a:t>
            </a:r>
            <a:r>
              <a:rPr lang="de-DE" sz="1400" i="1" dirty="0"/>
              <a:t>: </a:t>
            </a:r>
            <a:r>
              <a:rPr lang="de-DE" sz="1400" i="1" dirty="0" err="1"/>
              <a:t>guidelines</a:t>
            </a:r>
            <a:r>
              <a:rPr lang="de-DE" sz="1400" i="1" dirty="0"/>
              <a:t> </a:t>
            </a:r>
            <a:r>
              <a:rPr lang="de-DE" sz="1400" i="1" dirty="0" err="1"/>
              <a:t>for</a:t>
            </a:r>
            <a:r>
              <a:rPr lang="de-DE" sz="1400" i="1" dirty="0"/>
              <a:t> </a:t>
            </a:r>
            <a:r>
              <a:rPr lang="de-DE" sz="1400" i="1" dirty="0" err="1"/>
              <a:t>the</a:t>
            </a:r>
            <a:r>
              <a:rPr lang="de-DE" sz="1400" i="1" dirty="0"/>
              <a:t> </a:t>
            </a:r>
            <a:r>
              <a:rPr lang="de-DE" sz="1400" i="1" dirty="0" err="1"/>
              <a:t>development</a:t>
            </a:r>
            <a:r>
              <a:rPr lang="de-DE" sz="1400" i="1" dirty="0"/>
              <a:t> </a:t>
            </a:r>
            <a:r>
              <a:rPr lang="de-DE" sz="1400" i="1" dirty="0" err="1"/>
              <a:t>of</a:t>
            </a:r>
            <a:r>
              <a:rPr lang="de-DE" sz="1400" i="1" dirty="0"/>
              <a:t> </a:t>
            </a:r>
            <a:r>
              <a:rPr lang="de-DE" sz="1400" i="1" dirty="0" err="1"/>
              <a:t>citizen</a:t>
            </a:r>
            <a:r>
              <a:rPr lang="de-DE" sz="1400" i="1" dirty="0"/>
              <a:t> </a:t>
            </a:r>
            <a:r>
              <a:rPr lang="de-DE" sz="1400" i="1" dirty="0" err="1"/>
              <a:t>science</a:t>
            </a:r>
            <a:r>
              <a:rPr lang="de-DE" sz="1400" i="1" dirty="0"/>
              <a:t> in </a:t>
            </a:r>
            <a:r>
              <a:rPr lang="de-DE" sz="1400" i="1" dirty="0" err="1"/>
              <a:t>Italy</a:t>
            </a:r>
            <a:r>
              <a:rPr lang="de-DE" sz="1400" i="1" dirty="0"/>
              <a:t>. </a:t>
            </a:r>
            <a:r>
              <a:rPr lang="de-DE" sz="1400" i="1" dirty="0">
                <a:hlinkClick r:id="rId8"/>
              </a:rPr>
              <a:t>https://discovery.ucl.ac.uk/id/eprint/10073924/</a:t>
            </a:r>
            <a:r>
              <a:rPr lang="de-DE" sz="1400" i="1" dirty="0"/>
              <a:t>  </a:t>
            </a:r>
            <a:r>
              <a:rPr lang="de-DE" sz="1200" i="1" dirty="0"/>
              <a:t> </a:t>
            </a:r>
            <a:endParaRPr lang="de-DE" sz="1400" i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D706BE8-2220-9E4A-87FE-705BFA394D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9369" y="2305155"/>
            <a:ext cx="3607274" cy="220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01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DEE647E-B804-2F4E-9D47-C79664733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20" y="41714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dirty="0" err="1"/>
              <a:t>Linee</a:t>
            </a:r>
            <a:r>
              <a:rPr lang="de-DE" sz="3600" dirty="0"/>
              <a:t> </a:t>
            </a:r>
            <a:r>
              <a:rPr lang="de-DE" sz="3600" dirty="0" err="1"/>
              <a:t>Guida</a:t>
            </a:r>
            <a:endParaRPr lang="de-DE" sz="3600" dirty="0"/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BC1CE844-7CC5-7349-84E3-007625AEE270}"/>
              </a:ext>
            </a:extLst>
          </p:cNvPr>
          <p:cNvSpPr/>
          <p:nvPr/>
        </p:nvSpPr>
        <p:spPr>
          <a:xfrm>
            <a:off x="226350" y="1742772"/>
            <a:ext cx="3920150" cy="1859939"/>
          </a:xfrm>
          <a:prstGeom prst="round2DiagRect">
            <a:avLst>
              <a:gd name="adj1" fmla="val 0"/>
              <a:gd name="adj2" fmla="val 16194"/>
            </a:avLst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1"/>
              </a:solidFill>
            </a:endParaRPr>
          </a:p>
        </p:txBody>
      </p:sp>
      <p:grpSp>
        <p:nvGrpSpPr>
          <p:cNvPr id="27" name="Group 5">
            <a:extLst>
              <a:ext uri="{FF2B5EF4-FFF2-40B4-BE49-F238E27FC236}">
                <a16:creationId xmlns:a16="http://schemas.microsoft.com/office/drawing/2014/main" id="{C618D91E-65F1-F748-A750-5F4B8CECE764}"/>
              </a:ext>
            </a:extLst>
          </p:cNvPr>
          <p:cNvGrpSpPr/>
          <p:nvPr/>
        </p:nvGrpSpPr>
        <p:grpSpPr>
          <a:xfrm flipH="1">
            <a:off x="110905" y="1882757"/>
            <a:ext cx="4382765" cy="511650"/>
            <a:chOff x="1991588" y="2017033"/>
            <a:chExt cx="2448272" cy="376914"/>
          </a:xfrm>
        </p:grpSpPr>
        <p:sp>
          <p:nvSpPr>
            <p:cNvPr id="28" name="Rectangle 9">
              <a:extLst>
                <a:ext uri="{FF2B5EF4-FFF2-40B4-BE49-F238E27FC236}">
                  <a16:creationId xmlns:a16="http://schemas.microsoft.com/office/drawing/2014/main" id="{1F939AA8-5DA6-6E4F-AA15-69A3BB787FD4}"/>
                </a:ext>
              </a:extLst>
            </p:cNvPr>
            <p:cNvSpPr/>
            <p:nvPr/>
          </p:nvSpPr>
          <p:spPr>
            <a:xfrm>
              <a:off x="4319543" y="2027138"/>
              <a:ext cx="115353" cy="366809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292963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0 w 914400"/>
                <a:gd name="connsiteY4" fmla="*/ 292963 h 1207363"/>
                <a:gd name="connsiteX0" fmla="*/ 612559 w 914400"/>
                <a:gd name="connsiteY0" fmla="*/ 8877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612559 w 914400"/>
                <a:gd name="connsiteY4" fmla="*/ 8877 h 1207363"/>
                <a:gd name="connsiteX0" fmla="*/ 0 w 301841"/>
                <a:gd name="connsiteY0" fmla="*/ 8877 h 1207363"/>
                <a:gd name="connsiteX1" fmla="*/ 301841 w 301841"/>
                <a:gd name="connsiteY1" fmla="*/ 0 h 1207363"/>
                <a:gd name="connsiteX2" fmla="*/ 301841 w 301841"/>
                <a:gd name="connsiteY2" fmla="*/ 1207363 h 1207363"/>
                <a:gd name="connsiteX3" fmla="*/ 186432 w 301841"/>
                <a:gd name="connsiteY3" fmla="*/ 408372 h 1207363"/>
                <a:gd name="connsiteX4" fmla="*/ 0 w 301841"/>
                <a:gd name="connsiteY4" fmla="*/ 8877 h 1207363"/>
                <a:gd name="connsiteX0" fmla="*/ 0 w 133166"/>
                <a:gd name="connsiteY0" fmla="*/ 0 h 1207364"/>
                <a:gd name="connsiteX1" fmla="*/ 133166 w 133166"/>
                <a:gd name="connsiteY1" fmla="*/ 1 h 1207364"/>
                <a:gd name="connsiteX2" fmla="*/ 133166 w 133166"/>
                <a:gd name="connsiteY2" fmla="*/ 1207364 h 1207364"/>
                <a:gd name="connsiteX3" fmla="*/ 17757 w 133166"/>
                <a:gd name="connsiteY3" fmla="*/ 408373 h 1207364"/>
                <a:gd name="connsiteX4" fmla="*/ 0 w 133166"/>
                <a:gd name="connsiteY4" fmla="*/ 0 h 1207364"/>
                <a:gd name="connsiteX0" fmla="*/ 0 w 142044"/>
                <a:gd name="connsiteY0" fmla="*/ 0 h 408373"/>
                <a:gd name="connsiteX1" fmla="*/ 133166 w 142044"/>
                <a:gd name="connsiteY1" fmla="*/ 1 h 408373"/>
                <a:gd name="connsiteX2" fmla="*/ 142044 w 142044"/>
                <a:gd name="connsiteY2" fmla="*/ 301842 h 408373"/>
                <a:gd name="connsiteX3" fmla="*/ 17757 w 142044"/>
                <a:gd name="connsiteY3" fmla="*/ 408373 h 408373"/>
                <a:gd name="connsiteX4" fmla="*/ 0 w 142044"/>
                <a:gd name="connsiteY4" fmla="*/ 0 h 408373"/>
                <a:gd name="connsiteX0" fmla="*/ 0 w 133166"/>
                <a:gd name="connsiteY0" fmla="*/ 0 h 408373"/>
                <a:gd name="connsiteX1" fmla="*/ 133166 w 133166"/>
                <a:gd name="connsiteY1" fmla="*/ 1 h 408373"/>
                <a:gd name="connsiteX2" fmla="*/ 118293 w 133166"/>
                <a:gd name="connsiteY2" fmla="*/ 313717 h 408373"/>
                <a:gd name="connsiteX3" fmla="*/ 17757 w 133166"/>
                <a:gd name="connsiteY3" fmla="*/ 408373 h 408373"/>
                <a:gd name="connsiteX4" fmla="*/ 0 w 133166"/>
                <a:gd name="connsiteY4" fmla="*/ 0 h 408373"/>
                <a:gd name="connsiteX0" fmla="*/ 0 w 118293"/>
                <a:gd name="connsiteY0" fmla="*/ 5937 h 414310"/>
                <a:gd name="connsiteX1" fmla="*/ 115353 w 118293"/>
                <a:gd name="connsiteY1" fmla="*/ 0 h 414310"/>
                <a:gd name="connsiteX2" fmla="*/ 118293 w 118293"/>
                <a:gd name="connsiteY2" fmla="*/ 319654 h 414310"/>
                <a:gd name="connsiteX3" fmla="*/ 17757 w 118293"/>
                <a:gd name="connsiteY3" fmla="*/ 414310 h 414310"/>
                <a:gd name="connsiteX4" fmla="*/ 0 w 118293"/>
                <a:gd name="connsiteY4" fmla="*/ 5937 h 414310"/>
                <a:gd name="connsiteX0" fmla="*/ 0 w 118293"/>
                <a:gd name="connsiteY0" fmla="*/ 5937 h 366809"/>
                <a:gd name="connsiteX1" fmla="*/ 115353 w 118293"/>
                <a:gd name="connsiteY1" fmla="*/ 0 h 366809"/>
                <a:gd name="connsiteX2" fmla="*/ 118293 w 118293"/>
                <a:gd name="connsiteY2" fmla="*/ 319654 h 366809"/>
                <a:gd name="connsiteX3" fmla="*/ 5882 w 118293"/>
                <a:gd name="connsiteY3" fmla="*/ 366809 h 366809"/>
                <a:gd name="connsiteX4" fmla="*/ 0 w 118293"/>
                <a:gd name="connsiteY4" fmla="*/ 5937 h 366809"/>
                <a:gd name="connsiteX0" fmla="*/ 0 w 115353"/>
                <a:gd name="connsiteY0" fmla="*/ 5937 h 366809"/>
                <a:gd name="connsiteX1" fmla="*/ 115353 w 115353"/>
                <a:gd name="connsiteY1" fmla="*/ 0 h 366809"/>
                <a:gd name="connsiteX2" fmla="*/ 112356 w 115353"/>
                <a:gd name="connsiteY2" fmla="*/ 278091 h 366809"/>
                <a:gd name="connsiteX3" fmla="*/ 5882 w 115353"/>
                <a:gd name="connsiteY3" fmla="*/ 366809 h 366809"/>
                <a:gd name="connsiteX4" fmla="*/ 0 w 115353"/>
                <a:gd name="connsiteY4" fmla="*/ 5937 h 36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53" h="366809">
                  <a:moveTo>
                    <a:pt x="0" y="5937"/>
                  </a:moveTo>
                  <a:lnTo>
                    <a:pt x="115353" y="0"/>
                  </a:lnTo>
                  <a:lnTo>
                    <a:pt x="112356" y="278091"/>
                  </a:lnTo>
                  <a:lnTo>
                    <a:pt x="5882" y="366809"/>
                  </a:lnTo>
                  <a:cubicBezTo>
                    <a:pt x="3921" y="246518"/>
                    <a:pt x="1961" y="126228"/>
                    <a:pt x="0" y="5937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Rectangle 6">
              <a:extLst>
                <a:ext uri="{FF2B5EF4-FFF2-40B4-BE49-F238E27FC236}">
                  <a16:creationId xmlns:a16="http://schemas.microsoft.com/office/drawing/2014/main" id="{EB141859-8452-BA49-9844-29553E8941BD}"/>
                </a:ext>
              </a:extLst>
            </p:cNvPr>
            <p:cNvSpPr/>
            <p:nvPr/>
          </p:nvSpPr>
          <p:spPr>
            <a:xfrm flipH="1">
              <a:off x="1991588" y="2017033"/>
              <a:ext cx="2448272" cy="288033"/>
            </a:xfrm>
            <a:custGeom>
              <a:avLst/>
              <a:gdLst>
                <a:gd name="connsiteX0" fmla="*/ 0 w 5285462"/>
                <a:gd name="connsiteY0" fmla="*/ 0 h 576064"/>
                <a:gd name="connsiteX1" fmla="*/ 4724629 w 5285462"/>
                <a:gd name="connsiteY1" fmla="*/ 0 h 576064"/>
                <a:gd name="connsiteX2" fmla="*/ 5285462 w 5285462"/>
                <a:gd name="connsiteY2" fmla="*/ 576064 h 576064"/>
                <a:gd name="connsiteX3" fmla="*/ 0 w 5285462"/>
                <a:gd name="connsiteY3" fmla="*/ 576064 h 576064"/>
                <a:gd name="connsiteX4" fmla="*/ 0 w 5285462"/>
                <a:gd name="connsiteY4" fmla="*/ 0 h 57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462" h="576064">
                  <a:moveTo>
                    <a:pt x="0" y="0"/>
                  </a:moveTo>
                  <a:lnTo>
                    <a:pt x="4724629" y="0"/>
                  </a:lnTo>
                  <a:lnTo>
                    <a:pt x="5285462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3A8273AC-6698-4048-B0CB-60235AF805D2}"/>
              </a:ext>
            </a:extLst>
          </p:cNvPr>
          <p:cNvSpPr txBox="1"/>
          <p:nvPr/>
        </p:nvSpPr>
        <p:spPr>
          <a:xfrm>
            <a:off x="110905" y="1882625"/>
            <a:ext cx="4214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2"/>
                </a:solidFill>
                <a:ea typeface="FZShuTi" pitchFamily="2" charset="-122"/>
                <a:cs typeface="Arial" pitchFamily="34" charset="0"/>
              </a:rPr>
              <a:t>Coinvolgimento degli attori della CS: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FECEDE-B216-4547-9D6B-AD90C840A332}"/>
              </a:ext>
            </a:extLst>
          </p:cNvPr>
          <p:cNvSpPr txBox="1"/>
          <p:nvPr/>
        </p:nvSpPr>
        <p:spPr>
          <a:xfrm>
            <a:off x="266733" y="2304442"/>
            <a:ext cx="387976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i="1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Promuovere attività di networking</a:t>
            </a: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;</a:t>
            </a:r>
          </a:p>
          <a:p>
            <a:endParaRPr lang="it-IT" sz="300" dirty="0">
              <a:solidFill>
                <a:schemeClr val="tx1"/>
              </a:solidFill>
              <a:ea typeface="FZShuTi" pitchFamily="2" charset="-122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Comprendere </a:t>
            </a:r>
            <a:r>
              <a:rPr lang="it-IT" sz="1400" b="1" i="1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motivazioni</a:t>
            </a: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 e </a:t>
            </a:r>
            <a:r>
              <a:rPr lang="it-IT" sz="1400" b="1" i="1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barriere</a:t>
            </a: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300" dirty="0">
              <a:solidFill>
                <a:schemeClr val="tx1"/>
              </a:solidFill>
              <a:ea typeface="FZShuTi" pitchFamily="2" charset="-122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Sviluppare strumenti per aumentare conoscenza e consapevolezza dei cittadini </a:t>
            </a:r>
            <a:r>
              <a:rPr lang="it-IT" sz="1400" b="1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(corsi di f</a:t>
            </a:r>
            <a:r>
              <a:rPr lang="it-IT" sz="1400" b="1" i="1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ormazione</a:t>
            </a:r>
            <a:r>
              <a:rPr lang="de-DE" sz="1400" b="1" i="1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,</a:t>
            </a:r>
            <a:r>
              <a:rPr lang="de-DE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 </a:t>
            </a:r>
            <a:r>
              <a:rPr lang="de-DE" sz="1400" dirty="0" err="1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opportunita´di</a:t>
            </a:r>
            <a:r>
              <a:rPr lang="de-DE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 </a:t>
            </a:r>
            <a:r>
              <a:rPr lang="de-DE" sz="1400" dirty="0" err="1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incontro</a:t>
            </a:r>
            <a:r>
              <a:rPr lang="de-DE" sz="1400" dirty="0">
                <a:ea typeface="FZShuTi" pitchFamily="2" charset="-122"/>
                <a:cs typeface="Arial" pitchFamily="34" charset="0"/>
              </a:rPr>
              <a:t> </a:t>
            </a: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). </a:t>
            </a:r>
          </a:p>
        </p:txBody>
      </p:sp>
      <p:sp>
        <p:nvSpPr>
          <p:cNvPr id="32" name="Rectangle 4">
            <a:extLst>
              <a:ext uri="{FF2B5EF4-FFF2-40B4-BE49-F238E27FC236}">
                <a16:creationId xmlns:a16="http://schemas.microsoft.com/office/drawing/2014/main" id="{3F0B81B9-2503-604A-A97A-EB0F6CC3270A}"/>
              </a:ext>
            </a:extLst>
          </p:cNvPr>
          <p:cNvSpPr/>
          <p:nvPr/>
        </p:nvSpPr>
        <p:spPr>
          <a:xfrm>
            <a:off x="4772838" y="1742773"/>
            <a:ext cx="3797562" cy="2292712"/>
          </a:xfrm>
          <a:prstGeom prst="round2DiagRect">
            <a:avLst>
              <a:gd name="adj1" fmla="val 0"/>
              <a:gd name="adj2" fmla="val 16194"/>
            </a:avLst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/>
              </a:solidFill>
            </a:endParaRPr>
          </a:p>
        </p:txBody>
      </p:sp>
      <p:grpSp>
        <p:nvGrpSpPr>
          <p:cNvPr id="33" name="Group 5">
            <a:extLst>
              <a:ext uri="{FF2B5EF4-FFF2-40B4-BE49-F238E27FC236}">
                <a16:creationId xmlns:a16="http://schemas.microsoft.com/office/drawing/2014/main" id="{3A3A6080-90A3-4C42-AADA-32ECCB9C3E20}"/>
              </a:ext>
            </a:extLst>
          </p:cNvPr>
          <p:cNvGrpSpPr/>
          <p:nvPr/>
        </p:nvGrpSpPr>
        <p:grpSpPr>
          <a:xfrm flipH="1">
            <a:off x="4657391" y="1882757"/>
            <a:ext cx="4119895" cy="511650"/>
            <a:chOff x="1991588" y="2017033"/>
            <a:chExt cx="2448272" cy="376914"/>
          </a:xfrm>
        </p:grpSpPr>
        <p:sp>
          <p:nvSpPr>
            <p:cNvPr id="34" name="Rectangle 9">
              <a:extLst>
                <a:ext uri="{FF2B5EF4-FFF2-40B4-BE49-F238E27FC236}">
                  <a16:creationId xmlns:a16="http://schemas.microsoft.com/office/drawing/2014/main" id="{CD763E13-2BD1-1042-9460-298B7B7E32DD}"/>
                </a:ext>
              </a:extLst>
            </p:cNvPr>
            <p:cNvSpPr/>
            <p:nvPr/>
          </p:nvSpPr>
          <p:spPr>
            <a:xfrm>
              <a:off x="4319543" y="2027138"/>
              <a:ext cx="115353" cy="366809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292963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0 w 914400"/>
                <a:gd name="connsiteY4" fmla="*/ 292963 h 1207363"/>
                <a:gd name="connsiteX0" fmla="*/ 612559 w 914400"/>
                <a:gd name="connsiteY0" fmla="*/ 8877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612559 w 914400"/>
                <a:gd name="connsiteY4" fmla="*/ 8877 h 1207363"/>
                <a:gd name="connsiteX0" fmla="*/ 0 w 301841"/>
                <a:gd name="connsiteY0" fmla="*/ 8877 h 1207363"/>
                <a:gd name="connsiteX1" fmla="*/ 301841 w 301841"/>
                <a:gd name="connsiteY1" fmla="*/ 0 h 1207363"/>
                <a:gd name="connsiteX2" fmla="*/ 301841 w 301841"/>
                <a:gd name="connsiteY2" fmla="*/ 1207363 h 1207363"/>
                <a:gd name="connsiteX3" fmla="*/ 186432 w 301841"/>
                <a:gd name="connsiteY3" fmla="*/ 408372 h 1207363"/>
                <a:gd name="connsiteX4" fmla="*/ 0 w 301841"/>
                <a:gd name="connsiteY4" fmla="*/ 8877 h 1207363"/>
                <a:gd name="connsiteX0" fmla="*/ 0 w 133166"/>
                <a:gd name="connsiteY0" fmla="*/ 0 h 1207364"/>
                <a:gd name="connsiteX1" fmla="*/ 133166 w 133166"/>
                <a:gd name="connsiteY1" fmla="*/ 1 h 1207364"/>
                <a:gd name="connsiteX2" fmla="*/ 133166 w 133166"/>
                <a:gd name="connsiteY2" fmla="*/ 1207364 h 1207364"/>
                <a:gd name="connsiteX3" fmla="*/ 17757 w 133166"/>
                <a:gd name="connsiteY3" fmla="*/ 408373 h 1207364"/>
                <a:gd name="connsiteX4" fmla="*/ 0 w 133166"/>
                <a:gd name="connsiteY4" fmla="*/ 0 h 1207364"/>
                <a:gd name="connsiteX0" fmla="*/ 0 w 142044"/>
                <a:gd name="connsiteY0" fmla="*/ 0 h 408373"/>
                <a:gd name="connsiteX1" fmla="*/ 133166 w 142044"/>
                <a:gd name="connsiteY1" fmla="*/ 1 h 408373"/>
                <a:gd name="connsiteX2" fmla="*/ 142044 w 142044"/>
                <a:gd name="connsiteY2" fmla="*/ 301842 h 408373"/>
                <a:gd name="connsiteX3" fmla="*/ 17757 w 142044"/>
                <a:gd name="connsiteY3" fmla="*/ 408373 h 408373"/>
                <a:gd name="connsiteX4" fmla="*/ 0 w 142044"/>
                <a:gd name="connsiteY4" fmla="*/ 0 h 408373"/>
                <a:gd name="connsiteX0" fmla="*/ 0 w 133166"/>
                <a:gd name="connsiteY0" fmla="*/ 0 h 408373"/>
                <a:gd name="connsiteX1" fmla="*/ 133166 w 133166"/>
                <a:gd name="connsiteY1" fmla="*/ 1 h 408373"/>
                <a:gd name="connsiteX2" fmla="*/ 118293 w 133166"/>
                <a:gd name="connsiteY2" fmla="*/ 313717 h 408373"/>
                <a:gd name="connsiteX3" fmla="*/ 17757 w 133166"/>
                <a:gd name="connsiteY3" fmla="*/ 408373 h 408373"/>
                <a:gd name="connsiteX4" fmla="*/ 0 w 133166"/>
                <a:gd name="connsiteY4" fmla="*/ 0 h 408373"/>
                <a:gd name="connsiteX0" fmla="*/ 0 w 118293"/>
                <a:gd name="connsiteY0" fmla="*/ 5937 h 414310"/>
                <a:gd name="connsiteX1" fmla="*/ 115353 w 118293"/>
                <a:gd name="connsiteY1" fmla="*/ 0 h 414310"/>
                <a:gd name="connsiteX2" fmla="*/ 118293 w 118293"/>
                <a:gd name="connsiteY2" fmla="*/ 319654 h 414310"/>
                <a:gd name="connsiteX3" fmla="*/ 17757 w 118293"/>
                <a:gd name="connsiteY3" fmla="*/ 414310 h 414310"/>
                <a:gd name="connsiteX4" fmla="*/ 0 w 118293"/>
                <a:gd name="connsiteY4" fmla="*/ 5937 h 414310"/>
                <a:gd name="connsiteX0" fmla="*/ 0 w 118293"/>
                <a:gd name="connsiteY0" fmla="*/ 5937 h 366809"/>
                <a:gd name="connsiteX1" fmla="*/ 115353 w 118293"/>
                <a:gd name="connsiteY1" fmla="*/ 0 h 366809"/>
                <a:gd name="connsiteX2" fmla="*/ 118293 w 118293"/>
                <a:gd name="connsiteY2" fmla="*/ 319654 h 366809"/>
                <a:gd name="connsiteX3" fmla="*/ 5882 w 118293"/>
                <a:gd name="connsiteY3" fmla="*/ 366809 h 366809"/>
                <a:gd name="connsiteX4" fmla="*/ 0 w 118293"/>
                <a:gd name="connsiteY4" fmla="*/ 5937 h 366809"/>
                <a:gd name="connsiteX0" fmla="*/ 0 w 115353"/>
                <a:gd name="connsiteY0" fmla="*/ 5937 h 366809"/>
                <a:gd name="connsiteX1" fmla="*/ 115353 w 115353"/>
                <a:gd name="connsiteY1" fmla="*/ 0 h 366809"/>
                <a:gd name="connsiteX2" fmla="*/ 112356 w 115353"/>
                <a:gd name="connsiteY2" fmla="*/ 278091 h 366809"/>
                <a:gd name="connsiteX3" fmla="*/ 5882 w 115353"/>
                <a:gd name="connsiteY3" fmla="*/ 366809 h 366809"/>
                <a:gd name="connsiteX4" fmla="*/ 0 w 115353"/>
                <a:gd name="connsiteY4" fmla="*/ 5937 h 36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53" h="366809">
                  <a:moveTo>
                    <a:pt x="0" y="5937"/>
                  </a:moveTo>
                  <a:lnTo>
                    <a:pt x="115353" y="0"/>
                  </a:lnTo>
                  <a:lnTo>
                    <a:pt x="112356" y="278091"/>
                  </a:lnTo>
                  <a:lnTo>
                    <a:pt x="5882" y="366809"/>
                  </a:lnTo>
                  <a:cubicBezTo>
                    <a:pt x="3921" y="246518"/>
                    <a:pt x="1961" y="126228"/>
                    <a:pt x="0" y="5937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Rectangle 6">
              <a:extLst>
                <a:ext uri="{FF2B5EF4-FFF2-40B4-BE49-F238E27FC236}">
                  <a16:creationId xmlns:a16="http://schemas.microsoft.com/office/drawing/2014/main" id="{BCF6AE04-10E5-3340-99BE-46B465FCFFA0}"/>
                </a:ext>
              </a:extLst>
            </p:cNvPr>
            <p:cNvSpPr/>
            <p:nvPr/>
          </p:nvSpPr>
          <p:spPr>
            <a:xfrm flipH="1">
              <a:off x="1991588" y="2017033"/>
              <a:ext cx="2448272" cy="288033"/>
            </a:xfrm>
            <a:custGeom>
              <a:avLst/>
              <a:gdLst>
                <a:gd name="connsiteX0" fmla="*/ 0 w 5285462"/>
                <a:gd name="connsiteY0" fmla="*/ 0 h 576064"/>
                <a:gd name="connsiteX1" fmla="*/ 4724629 w 5285462"/>
                <a:gd name="connsiteY1" fmla="*/ 0 h 576064"/>
                <a:gd name="connsiteX2" fmla="*/ 5285462 w 5285462"/>
                <a:gd name="connsiteY2" fmla="*/ 576064 h 576064"/>
                <a:gd name="connsiteX3" fmla="*/ 0 w 5285462"/>
                <a:gd name="connsiteY3" fmla="*/ 576064 h 576064"/>
                <a:gd name="connsiteX4" fmla="*/ 0 w 5285462"/>
                <a:gd name="connsiteY4" fmla="*/ 0 h 57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462" h="576064">
                  <a:moveTo>
                    <a:pt x="0" y="0"/>
                  </a:moveTo>
                  <a:lnTo>
                    <a:pt x="4724629" y="0"/>
                  </a:lnTo>
                  <a:lnTo>
                    <a:pt x="5285462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144F69B-0975-4E47-9FFA-CFD582FDF65C}"/>
              </a:ext>
            </a:extLst>
          </p:cNvPr>
          <p:cNvSpPr txBox="1"/>
          <p:nvPr/>
        </p:nvSpPr>
        <p:spPr>
          <a:xfrm>
            <a:off x="4657397" y="1938815"/>
            <a:ext cx="3857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2"/>
                </a:solidFill>
                <a:ea typeface="FZShuTi" pitchFamily="2" charset="-122"/>
                <a:cs typeface="Arial" pitchFamily="34" charset="0"/>
              </a:rPr>
              <a:t>Metodologie efficaci e accessibili: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621B582-E6AA-9643-818A-0577787D41C3}"/>
              </a:ext>
            </a:extLst>
          </p:cNvPr>
          <p:cNvSpPr txBox="1"/>
          <p:nvPr/>
        </p:nvSpPr>
        <p:spPr>
          <a:xfrm>
            <a:off x="4817645" y="2302650"/>
            <a:ext cx="38467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Metodi standardizzati </a:t>
            </a: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e uniformare </a:t>
            </a:r>
            <a:r>
              <a:rPr lang="it-IT" sz="1400" b="1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protocolli</a:t>
            </a: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300" dirty="0">
              <a:solidFill>
                <a:schemeClr val="tx1"/>
              </a:solidFill>
              <a:ea typeface="FZShuTi" pitchFamily="2" charset="-122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Integrare i temi legati alla </a:t>
            </a:r>
            <a:r>
              <a:rPr lang="it-IT" sz="1400" b="1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Ricerca Responsabile &amp; Innovazione</a:t>
            </a: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;</a:t>
            </a:r>
          </a:p>
          <a:p>
            <a:endParaRPr lang="it-IT" sz="300" dirty="0">
              <a:solidFill>
                <a:schemeClr val="tx1"/>
              </a:solidFill>
              <a:ea typeface="FZShuTi" pitchFamily="2" charset="-122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Definire criteri per </a:t>
            </a:r>
            <a:r>
              <a:rPr lang="it-IT" sz="1400" b="1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data policy e controllo qualità</a:t>
            </a: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 per integrare i dati con quelli raccolti con metodi tradizionali.</a:t>
            </a:r>
          </a:p>
        </p:txBody>
      </p:sp>
      <p:sp>
        <p:nvSpPr>
          <p:cNvPr id="38" name="Rectangle 10">
            <a:extLst>
              <a:ext uri="{FF2B5EF4-FFF2-40B4-BE49-F238E27FC236}">
                <a16:creationId xmlns:a16="http://schemas.microsoft.com/office/drawing/2014/main" id="{85931BAD-2653-7743-948F-2E4C173DD282}"/>
              </a:ext>
            </a:extLst>
          </p:cNvPr>
          <p:cNvSpPr/>
          <p:nvPr/>
        </p:nvSpPr>
        <p:spPr>
          <a:xfrm>
            <a:off x="226350" y="4145234"/>
            <a:ext cx="3920150" cy="2614795"/>
          </a:xfrm>
          <a:prstGeom prst="round2DiagRect">
            <a:avLst>
              <a:gd name="adj1" fmla="val 0"/>
              <a:gd name="adj2" fmla="val 18478"/>
            </a:avLst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9" name="Group 11">
            <a:extLst>
              <a:ext uri="{FF2B5EF4-FFF2-40B4-BE49-F238E27FC236}">
                <a16:creationId xmlns:a16="http://schemas.microsoft.com/office/drawing/2014/main" id="{4A632AFE-F830-7B4A-BC98-EFB9E59C7752}"/>
              </a:ext>
            </a:extLst>
          </p:cNvPr>
          <p:cNvGrpSpPr/>
          <p:nvPr/>
        </p:nvGrpSpPr>
        <p:grpSpPr>
          <a:xfrm flipH="1">
            <a:off x="110906" y="4248843"/>
            <a:ext cx="4543012" cy="872263"/>
            <a:chOff x="1991588" y="2017033"/>
            <a:chExt cx="2448272" cy="376914"/>
          </a:xfrm>
        </p:grpSpPr>
        <p:sp>
          <p:nvSpPr>
            <p:cNvPr id="40" name="Rectangle 9">
              <a:extLst>
                <a:ext uri="{FF2B5EF4-FFF2-40B4-BE49-F238E27FC236}">
                  <a16:creationId xmlns:a16="http://schemas.microsoft.com/office/drawing/2014/main" id="{7368BA37-5288-AC4D-B9A7-F5045FDD68DD}"/>
                </a:ext>
              </a:extLst>
            </p:cNvPr>
            <p:cNvSpPr/>
            <p:nvPr/>
          </p:nvSpPr>
          <p:spPr>
            <a:xfrm>
              <a:off x="4319543" y="2027138"/>
              <a:ext cx="115353" cy="366809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292963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0 w 914400"/>
                <a:gd name="connsiteY4" fmla="*/ 292963 h 1207363"/>
                <a:gd name="connsiteX0" fmla="*/ 612559 w 914400"/>
                <a:gd name="connsiteY0" fmla="*/ 8877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612559 w 914400"/>
                <a:gd name="connsiteY4" fmla="*/ 8877 h 1207363"/>
                <a:gd name="connsiteX0" fmla="*/ 0 w 301841"/>
                <a:gd name="connsiteY0" fmla="*/ 8877 h 1207363"/>
                <a:gd name="connsiteX1" fmla="*/ 301841 w 301841"/>
                <a:gd name="connsiteY1" fmla="*/ 0 h 1207363"/>
                <a:gd name="connsiteX2" fmla="*/ 301841 w 301841"/>
                <a:gd name="connsiteY2" fmla="*/ 1207363 h 1207363"/>
                <a:gd name="connsiteX3" fmla="*/ 186432 w 301841"/>
                <a:gd name="connsiteY3" fmla="*/ 408372 h 1207363"/>
                <a:gd name="connsiteX4" fmla="*/ 0 w 301841"/>
                <a:gd name="connsiteY4" fmla="*/ 8877 h 1207363"/>
                <a:gd name="connsiteX0" fmla="*/ 0 w 133166"/>
                <a:gd name="connsiteY0" fmla="*/ 0 h 1207364"/>
                <a:gd name="connsiteX1" fmla="*/ 133166 w 133166"/>
                <a:gd name="connsiteY1" fmla="*/ 1 h 1207364"/>
                <a:gd name="connsiteX2" fmla="*/ 133166 w 133166"/>
                <a:gd name="connsiteY2" fmla="*/ 1207364 h 1207364"/>
                <a:gd name="connsiteX3" fmla="*/ 17757 w 133166"/>
                <a:gd name="connsiteY3" fmla="*/ 408373 h 1207364"/>
                <a:gd name="connsiteX4" fmla="*/ 0 w 133166"/>
                <a:gd name="connsiteY4" fmla="*/ 0 h 1207364"/>
                <a:gd name="connsiteX0" fmla="*/ 0 w 142044"/>
                <a:gd name="connsiteY0" fmla="*/ 0 h 408373"/>
                <a:gd name="connsiteX1" fmla="*/ 133166 w 142044"/>
                <a:gd name="connsiteY1" fmla="*/ 1 h 408373"/>
                <a:gd name="connsiteX2" fmla="*/ 142044 w 142044"/>
                <a:gd name="connsiteY2" fmla="*/ 301842 h 408373"/>
                <a:gd name="connsiteX3" fmla="*/ 17757 w 142044"/>
                <a:gd name="connsiteY3" fmla="*/ 408373 h 408373"/>
                <a:gd name="connsiteX4" fmla="*/ 0 w 142044"/>
                <a:gd name="connsiteY4" fmla="*/ 0 h 408373"/>
                <a:gd name="connsiteX0" fmla="*/ 0 w 133166"/>
                <a:gd name="connsiteY0" fmla="*/ 0 h 408373"/>
                <a:gd name="connsiteX1" fmla="*/ 133166 w 133166"/>
                <a:gd name="connsiteY1" fmla="*/ 1 h 408373"/>
                <a:gd name="connsiteX2" fmla="*/ 118293 w 133166"/>
                <a:gd name="connsiteY2" fmla="*/ 313717 h 408373"/>
                <a:gd name="connsiteX3" fmla="*/ 17757 w 133166"/>
                <a:gd name="connsiteY3" fmla="*/ 408373 h 408373"/>
                <a:gd name="connsiteX4" fmla="*/ 0 w 133166"/>
                <a:gd name="connsiteY4" fmla="*/ 0 h 408373"/>
                <a:gd name="connsiteX0" fmla="*/ 0 w 118293"/>
                <a:gd name="connsiteY0" fmla="*/ 5937 h 414310"/>
                <a:gd name="connsiteX1" fmla="*/ 115353 w 118293"/>
                <a:gd name="connsiteY1" fmla="*/ 0 h 414310"/>
                <a:gd name="connsiteX2" fmla="*/ 118293 w 118293"/>
                <a:gd name="connsiteY2" fmla="*/ 319654 h 414310"/>
                <a:gd name="connsiteX3" fmla="*/ 17757 w 118293"/>
                <a:gd name="connsiteY3" fmla="*/ 414310 h 414310"/>
                <a:gd name="connsiteX4" fmla="*/ 0 w 118293"/>
                <a:gd name="connsiteY4" fmla="*/ 5937 h 414310"/>
                <a:gd name="connsiteX0" fmla="*/ 0 w 118293"/>
                <a:gd name="connsiteY0" fmla="*/ 5937 h 366809"/>
                <a:gd name="connsiteX1" fmla="*/ 115353 w 118293"/>
                <a:gd name="connsiteY1" fmla="*/ 0 h 366809"/>
                <a:gd name="connsiteX2" fmla="*/ 118293 w 118293"/>
                <a:gd name="connsiteY2" fmla="*/ 319654 h 366809"/>
                <a:gd name="connsiteX3" fmla="*/ 5882 w 118293"/>
                <a:gd name="connsiteY3" fmla="*/ 366809 h 366809"/>
                <a:gd name="connsiteX4" fmla="*/ 0 w 118293"/>
                <a:gd name="connsiteY4" fmla="*/ 5937 h 366809"/>
                <a:gd name="connsiteX0" fmla="*/ 0 w 115353"/>
                <a:gd name="connsiteY0" fmla="*/ 5937 h 366809"/>
                <a:gd name="connsiteX1" fmla="*/ 115353 w 115353"/>
                <a:gd name="connsiteY1" fmla="*/ 0 h 366809"/>
                <a:gd name="connsiteX2" fmla="*/ 112356 w 115353"/>
                <a:gd name="connsiteY2" fmla="*/ 278091 h 366809"/>
                <a:gd name="connsiteX3" fmla="*/ 5882 w 115353"/>
                <a:gd name="connsiteY3" fmla="*/ 366809 h 366809"/>
                <a:gd name="connsiteX4" fmla="*/ 0 w 115353"/>
                <a:gd name="connsiteY4" fmla="*/ 5937 h 36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53" h="366809">
                  <a:moveTo>
                    <a:pt x="0" y="5937"/>
                  </a:moveTo>
                  <a:lnTo>
                    <a:pt x="115353" y="0"/>
                  </a:lnTo>
                  <a:lnTo>
                    <a:pt x="112356" y="278091"/>
                  </a:lnTo>
                  <a:lnTo>
                    <a:pt x="5882" y="366809"/>
                  </a:lnTo>
                  <a:cubicBezTo>
                    <a:pt x="3921" y="246518"/>
                    <a:pt x="1961" y="126228"/>
                    <a:pt x="0" y="593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Rectangle 6">
              <a:extLst>
                <a:ext uri="{FF2B5EF4-FFF2-40B4-BE49-F238E27FC236}">
                  <a16:creationId xmlns:a16="http://schemas.microsoft.com/office/drawing/2014/main" id="{ADE0E80C-30F8-9248-AD31-1256A993EAF0}"/>
                </a:ext>
              </a:extLst>
            </p:cNvPr>
            <p:cNvSpPr/>
            <p:nvPr/>
          </p:nvSpPr>
          <p:spPr>
            <a:xfrm flipH="1">
              <a:off x="1991588" y="2017033"/>
              <a:ext cx="2448272" cy="288033"/>
            </a:xfrm>
            <a:custGeom>
              <a:avLst/>
              <a:gdLst>
                <a:gd name="connsiteX0" fmla="*/ 0 w 5285462"/>
                <a:gd name="connsiteY0" fmla="*/ 0 h 576064"/>
                <a:gd name="connsiteX1" fmla="*/ 4724629 w 5285462"/>
                <a:gd name="connsiteY1" fmla="*/ 0 h 576064"/>
                <a:gd name="connsiteX2" fmla="*/ 5285462 w 5285462"/>
                <a:gd name="connsiteY2" fmla="*/ 576064 h 576064"/>
                <a:gd name="connsiteX3" fmla="*/ 0 w 5285462"/>
                <a:gd name="connsiteY3" fmla="*/ 576064 h 576064"/>
                <a:gd name="connsiteX4" fmla="*/ 0 w 5285462"/>
                <a:gd name="connsiteY4" fmla="*/ 0 h 57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462" h="576064">
                  <a:moveTo>
                    <a:pt x="0" y="0"/>
                  </a:moveTo>
                  <a:lnTo>
                    <a:pt x="4724629" y="0"/>
                  </a:lnTo>
                  <a:lnTo>
                    <a:pt x="5285462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5017E5B-5D00-104E-8005-08D8C3CC5B24}"/>
              </a:ext>
            </a:extLst>
          </p:cNvPr>
          <p:cNvSpPr txBox="1"/>
          <p:nvPr/>
        </p:nvSpPr>
        <p:spPr>
          <a:xfrm>
            <a:off x="115871" y="4259727"/>
            <a:ext cx="4538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2"/>
                </a:solidFill>
                <a:ea typeface="FZShuTi" pitchFamily="2" charset="-122"/>
                <a:cs typeface="Arial" pitchFamily="34" charset="0"/>
              </a:rPr>
              <a:t>Integrazione della CS e pianificazione strategica:</a:t>
            </a:r>
            <a:endParaRPr lang="ko-KR" altLang="en-US" dirty="0">
              <a:solidFill>
                <a:schemeClr val="tx2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2B9B08B-A5F9-2B47-B5AF-BEFA18052132}"/>
              </a:ext>
            </a:extLst>
          </p:cNvPr>
          <p:cNvSpPr txBox="1"/>
          <p:nvPr/>
        </p:nvSpPr>
        <p:spPr>
          <a:xfrm>
            <a:off x="266733" y="5432553"/>
            <a:ext cx="4002004" cy="815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/>
                </a:solidFill>
              </a:rPr>
              <a:t>Piani nazionali e regionali </a:t>
            </a:r>
            <a:r>
              <a:rPr lang="it-IT" sz="1400" dirty="0">
                <a:solidFill>
                  <a:schemeClr val="tx1"/>
                </a:solidFill>
              </a:rPr>
              <a:t>per la programmazione economica comunitaria 2021-2027;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sz="3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/>
                </a:solidFill>
              </a:rPr>
              <a:t>Progettualità</a:t>
            </a:r>
            <a:r>
              <a:rPr lang="it-IT" sz="1400" dirty="0">
                <a:solidFill>
                  <a:schemeClr val="tx1"/>
                </a:solidFill>
              </a:rPr>
              <a:t> a livello europeo, nazionale e regionale per sostenere il coordinamento della rete;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sz="3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</a:rPr>
              <a:t>Coinvolgere </a:t>
            </a:r>
            <a:r>
              <a:rPr lang="it-IT" sz="1400" b="1" dirty="0">
                <a:solidFill>
                  <a:schemeClr val="tx1"/>
                </a:solidFill>
              </a:rPr>
              <a:t>realtà private </a:t>
            </a:r>
            <a:r>
              <a:rPr lang="it-IT" sz="1400" dirty="0">
                <a:solidFill>
                  <a:schemeClr val="tx1"/>
                </a:solidFill>
              </a:rPr>
              <a:t>in forme di compensazione e/o </a:t>
            </a:r>
            <a:r>
              <a:rPr lang="it-IT" sz="1400" dirty="0" err="1">
                <a:solidFill>
                  <a:schemeClr val="tx1"/>
                </a:solidFill>
              </a:rPr>
              <a:t>crowdfunding</a:t>
            </a:r>
            <a:r>
              <a:rPr lang="it-IT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4" name="Rectangle 10">
            <a:extLst>
              <a:ext uri="{FF2B5EF4-FFF2-40B4-BE49-F238E27FC236}">
                <a16:creationId xmlns:a16="http://schemas.microsoft.com/office/drawing/2014/main" id="{E03B7409-24A4-B64A-B36E-3C6A13A5EEFC}"/>
              </a:ext>
            </a:extLst>
          </p:cNvPr>
          <p:cNvSpPr/>
          <p:nvPr/>
        </p:nvSpPr>
        <p:spPr>
          <a:xfrm>
            <a:off x="4760151" y="4148145"/>
            <a:ext cx="3797561" cy="2292712"/>
          </a:xfrm>
          <a:prstGeom prst="round2DiagRect">
            <a:avLst>
              <a:gd name="adj1" fmla="val 0"/>
              <a:gd name="adj2" fmla="val 18478"/>
            </a:avLst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5" name="Group 11">
            <a:extLst>
              <a:ext uri="{FF2B5EF4-FFF2-40B4-BE49-F238E27FC236}">
                <a16:creationId xmlns:a16="http://schemas.microsoft.com/office/drawing/2014/main" id="{4965A7D1-C999-CA4B-9471-4359A6275F76}"/>
              </a:ext>
            </a:extLst>
          </p:cNvPr>
          <p:cNvGrpSpPr/>
          <p:nvPr/>
        </p:nvGrpSpPr>
        <p:grpSpPr>
          <a:xfrm flipH="1">
            <a:off x="4709430" y="4259072"/>
            <a:ext cx="3955002" cy="475860"/>
            <a:chOff x="1991588" y="2017033"/>
            <a:chExt cx="2448272" cy="376914"/>
          </a:xfrm>
        </p:grpSpPr>
        <p:sp>
          <p:nvSpPr>
            <p:cNvPr id="46" name="Rectangle 9">
              <a:extLst>
                <a:ext uri="{FF2B5EF4-FFF2-40B4-BE49-F238E27FC236}">
                  <a16:creationId xmlns:a16="http://schemas.microsoft.com/office/drawing/2014/main" id="{64E8AB47-CB2A-EB46-917E-21A9636ED2B0}"/>
                </a:ext>
              </a:extLst>
            </p:cNvPr>
            <p:cNvSpPr/>
            <p:nvPr/>
          </p:nvSpPr>
          <p:spPr>
            <a:xfrm>
              <a:off x="4319543" y="2027138"/>
              <a:ext cx="115353" cy="366809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292963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0 w 914400"/>
                <a:gd name="connsiteY4" fmla="*/ 292963 h 1207363"/>
                <a:gd name="connsiteX0" fmla="*/ 612559 w 914400"/>
                <a:gd name="connsiteY0" fmla="*/ 8877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612559 w 914400"/>
                <a:gd name="connsiteY4" fmla="*/ 8877 h 1207363"/>
                <a:gd name="connsiteX0" fmla="*/ 0 w 301841"/>
                <a:gd name="connsiteY0" fmla="*/ 8877 h 1207363"/>
                <a:gd name="connsiteX1" fmla="*/ 301841 w 301841"/>
                <a:gd name="connsiteY1" fmla="*/ 0 h 1207363"/>
                <a:gd name="connsiteX2" fmla="*/ 301841 w 301841"/>
                <a:gd name="connsiteY2" fmla="*/ 1207363 h 1207363"/>
                <a:gd name="connsiteX3" fmla="*/ 186432 w 301841"/>
                <a:gd name="connsiteY3" fmla="*/ 408372 h 1207363"/>
                <a:gd name="connsiteX4" fmla="*/ 0 w 301841"/>
                <a:gd name="connsiteY4" fmla="*/ 8877 h 1207363"/>
                <a:gd name="connsiteX0" fmla="*/ 0 w 133166"/>
                <a:gd name="connsiteY0" fmla="*/ 0 h 1207364"/>
                <a:gd name="connsiteX1" fmla="*/ 133166 w 133166"/>
                <a:gd name="connsiteY1" fmla="*/ 1 h 1207364"/>
                <a:gd name="connsiteX2" fmla="*/ 133166 w 133166"/>
                <a:gd name="connsiteY2" fmla="*/ 1207364 h 1207364"/>
                <a:gd name="connsiteX3" fmla="*/ 17757 w 133166"/>
                <a:gd name="connsiteY3" fmla="*/ 408373 h 1207364"/>
                <a:gd name="connsiteX4" fmla="*/ 0 w 133166"/>
                <a:gd name="connsiteY4" fmla="*/ 0 h 1207364"/>
                <a:gd name="connsiteX0" fmla="*/ 0 w 142044"/>
                <a:gd name="connsiteY0" fmla="*/ 0 h 408373"/>
                <a:gd name="connsiteX1" fmla="*/ 133166 w 142044"/>
                <a:gd name="connsiteY1" fmla="*/ 1 h 408373"/>
                <a:gd name="connsiteX2" fmla="*/ 142044 w 142044"/>
                <a:gd name="connsiteY2" fmla="*/ 301842 h 408373"/>
                <a:gd name="connsiteX3" fmla="*/ 17757 w 142044"/>
                <a:gd name="connsiteY3" fmla="*/ 408373 h 408373"/>
                <a:gd name="connsiteX4" fmla="*/ 0 w 142044"/>
                <a:gd name="connsiteY4" fmla="*/ 0 h 408373"/>
                <a:gd name="connsiteX0" fmla="*/ 0 w 133166"/>
                <a:gd name="connsiteY0" fmla="*/ 0 h 408373"/>
                <a:gd name="connsiteX1" fmla="*/ 133166 w 133166"/>
                <a:gd name="connsiteY1" fmla="*/ 1 h 408373"/>
                <a:gd name="connsiteX2" fmla="*/ 118293 w 133166"/>
                <a:gd name="connsiteY2" fmla="*/ 313717 h 408373"/>
                <a:gd name="connsiteX3" fmla="*/ 17757 w 133166"/>
                <a:gd name="connsiteY3" fmla="*/ 408373 h 408373"/>
                <a:gd name="connsiteX4" fmla="*/ 0 w 133166"/>
                <a:gd name="connsiteY4" fmla="*/ 0 h 408373"/>
                <a:gd name="connsiteX0" fmla="*/ 0 w 118293"/>
                <a:gd name="connsiteY0" fmla="*/ 5937 h 414310"/>
                <a:gd name="connsiteX1" fmla="*/ 115353 w 118293"/>
                <a:gd name="connsiteY1" fmla="*/ 0 h 414310"/>
                <a:gd name="connsiteX2" fmla="*/ 118293 w 118293"/>
                <a:gd name="connsiteY2" fmla="*/ 319654 h 414310"/>
                <a:gd name="connsiteX3" fmla="*/ 17757 w 118293"/>
                <a:gd name="connsiteY3" fmla="*/ 414310 h 414310"/>
                <a:gd name="connsiteX4" fmla="*/ 0 w 118293"/>
                <a:gd name="connsiteY4" fmla="*/ 5937 h 414310"/>
                <a:gd name="connsiteX0" fmla="*/ 0 w 118293"/>
                <a:gd name="connsiteY0" fmla="*/ 5937 h 366809"/>
                <a:gd name="connsiteX1" fmla="*/ 115353 w 118293"/>
                <a:gd name="connsiteY1" fmla="*/ 0 h 366809"/>
                <a:gd name="connsiteX2" fmla="*/ 118293 w 118293"/>
                <a:gd name="connsiteY2" fmla="*/ 319654 h 366809"/>
                <a:gd name="connsiteX3" fmla="*/ 5882 w 118293"/>
                <a:gd name="connsiteY3" fmla="*/ 366809 h 366809"/>
                <a:gd name="connsiteX4" fmla="*/ 0 w 118293"/>
                <a:gd name="connsiteY4" fmla="*/ 5937 h 366809"/>
                <a:gd name="connsiteX0" fmla="*/ 0 w 115353"/>
                <a:gd name="connsiteY0" fmla="*/ 5937 h 366809"/>
                <a:gd name="connsiteX1" fmla="*/ 115353 w 115353"/>
                <a:gd name="connsiteY1" fmla="*/ 0 h 366809"/>
                <a:gd name="connsiteX2" fmla="*/ 112356 w 115353"/>
                <a:gd name="connsiteY2" fmla="*/ 278091 h 366809"/>
                <a:gd name="connsiteX3" fmla="*/ 5882 w 115353"/>
                <a:gd name="connsiteY3" fmla="*/ 366809 h 366809"/>
                <a:gd name="connsiteX4" fmla="*/ 0 w 115353"/>
                <a:gd name="connsiteY4" fmla="*/ 5937 h 36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53" h="366809">
                  <a:moveTo>
                    <a:pt x="0" y="5937"/>
                  </a:moveTo>
                  <a:lnTo>
                    <a:pt x="115353" y="0"/>
                  </a:lnTo>
                  <a:lnTo>
                    <a:pt x="112356" y="278091"/>
                  </a:lnTo>
                  <a:lnTo>
                    <a:pt x="5882" y="366809"/>
                  </a:lnTo>
                  <a:cubicBezTo>
                    <a:pt x="3921" y="246518"/>
                    <a:pt x="1961" y="126228"/>
                    <a:pt x="0" y="593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Rectangle 6">
              <a:extLst>
                <a:ext uri="{FF2B5EF4-FFF2-40B4-BE49-F238E27FC236}">
                  <a16:creationId xmlns:a16="http://schemas.microsoft.com/office/drawing/2014/main" id="{844871B9-5F91-E446-98E4-47B957AC0F4B}"/>
                </a:ext>
              </a:extLst>
            </p:cNvPr>
            <p:cNvSpPr/>
            <p:nvPr/>
          </p:nvSpPr>
          <p:spPr>
            <a:xfrm flipH="1">
              <a:off x="1991588" y="2017033"/>
              <a:ext cx="2448272" cy="288033"/>
            </a:xfrm>
            <a:custGeom>
              <a:avLst/>
              <a:gdLst>
                <a:gd name="connsiteX0" fmla="*/ 0 w 5285462"/>
                <a:gd name="connsiteY0" fmla="*/ 0 h 576064"/>
                <a:gd name="connsiteX1" fmla="*/ 4724629 w 5285462"/>
                <a:gd name="connsiteY1" fmla="*/ 0 h 576064"/>
                <a:gd name="connsiteX2" fmla="*/ 5285462 w 5285462"/>
                <a:gd name="connsiteY2" fmla="*/ 576064 h 576064"/>
                <a:gd name="connsiteX3" fmla="*/ 0 w 5285462"/>
                <a:gd name="connsiteY3" fmla="*/ 576064 h 576064"/>
                <a:gd name="connsiteX4" fmla="*/ 0 w 5285462"/>
                <a:gd name="connsiteY4" fmla="*/ 0 h 57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462" h="576064">
                  <a:moveTo>
                    <a:pt x="0" y="0"/>
                  </a:moveTo>
                  <a:lnTo>
                    <a:pt x="4724629" y="0"/>
                  </a:lnTo>
                  <a:lnTo>
                    <a:pt x="5285462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BCAC93C8-589C-E84C-9258-08F11391BBB5}"/>
              </a:ext>
            </a:extLst>
          </p:cNvPr>
          <p:cNvSpPr txBox="1"/>
          <p:nvPr/>
        </p:nvSpPr>
        <p:spPr>
          <a:xfrm>
            <a:off x="4810855" y="4254514"/>
            <a:ext cx="3191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2"/>
                </a:solidFill>
                <a:ea typeface="FZShuTi" pitchFamily="2" charset="-122"/>
                <a:cs typeface="Arial" pitchFamily="34" charset="0"/>
              </a:rPr>
              <a:t>Comunicazione:</a:t>
            </a:r>
            <a:endParaRPr lang="ko-KR" altLang="en-US" dirty="0">
              <a:solidFill>
                <a:schemeClr val="tx2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B70F513-E943-0249-B586-39006116826F}"/>
              </a:ext>
            </a:extLst>
          </p:cNvPr>
          <p:cNvSpPr txBox="1"/>
          <p:nvPr/>
        </p:nvSpPr>
        <p:spPr>
          <a:xfrm>
            <a:off x="4903793" y="4788861"/>
            <a:ext cx="3611557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500" dirty="0">
              <a:solidFill>
                <a:schemeClr val="tx1"/>
              </a:solidFill>
              <a:ea typeface="FZShuTi" pitchFamily="2" charset="-122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Promuovere valori e principi della CS attraverso </a:t>
            </a:r>
            <a:r>
              <a:rPr lang="it-IT" sz="1400" b="1" i="1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comunicazione istituzionale</a:t>
            </a: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;</a:t>
            </a:r>
          </a:p>
          <a:p>
            <a:endParaRPr lang="it-IT" sz="300" dirty="0">
              <a:solidFill>
                <a:schemeClr val="tx1"/>
              </a:solidFill>
              <a:ea typeface="FZShuTi" pitchFamily="2" charset="-122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Comunicare i </a:t>
            </a:r>
            <a:r>
              <a:rPr lang="it-IT" sz="1400" b="1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risultati dei progetti </a:t>
            </a: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e informare i cittadini con </a:t>
            </a:r>
            <a:r>
              <a:rPr lang="it-IT" sz="1400" b="1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feedback</a:t>
            </a: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 efficaci;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300" dirty="0">
              <a:solidFill>
                <a:schemeClr val="tx1"/>
              </a:solidFill>
              <a:ea typeface="FZShuTi" pitchFamily="2" charset="-122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Visibilità ai progetti e </a:t>
            </a:r>
            <a:r>
              <a:rPr lang="it-IT" sz="1400" b="1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portale web nazionale</a:t>
            </a:r>
            <a:r>
              <a:rPr lang="it-IT" sz="1400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2192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DEE647E-B804-2F4E-9D47-C79664733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3600" dirty="0" err="1"/>
              <a:t>Raccomandazioni</a:t>
            </a:r>
            <a:r>
              <a:rPr lang="de-DE" sz="3600" dirty="0"/>
              <a:t> </a:t>
            </a:r>
            <a:r>
              <a:rPr lang="de-DE" sz="3600" dirty="0" err="1"/>
              <a:t>finali</a:t>
            </a:r>
            <a:endParaRPr lang="de-DE" sz="3600" dirty="0"/>
          </a:p>
        </p:txBody>
      </p:sp>
      <p:sp>
        <p:nvSpPr>
          <p:cNvPr id="27" name="Shape 387">
            <a:extLst>
              <a:ext uri="{FF2B5EF4-FFF2-40B4-BE49-F238E27FC236}">
                <a16:creationId xmlns:a16="http://schemas.microsoft.com/office/drawing/2014/main" id="{DCDCA18C-6564-CC45-AF4E-E50CB63127D7}"/>
              </a:ext>
            </a:extLst>
          </p:cNvPr>
          <p:cNvSpPr txBox="1">
            <a:spLocks/>
          </p:cNvSpPr>
          <p:nvPr/>
        </p:nvSpPr>
        <p:spPr>
          <a:xfrm>
            <a:off x="262406" y="4772048"/>
            <a:ext cx="3878400" cy="435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en-GB" sz="1600" dirty="0"/>
          </a:p>
        </p:txBody>
      </p:sp>
      <p:sp>
        <p:nvSpPr>
          <p:cNvPr id="7" name="Shape 311">
            <a:extLst>
              <a:ext uri="{FF2B5EF4-FFF2-40B4-BE49-F238E27FC236}">
                <a16:creationId xmlns:a16="http://schemas.microsoft.com/office/drawing/2014/main" id="{F5801950-7C3A-EB40-824D-EDB00879A787}"/>
              </a:ext>
            </a:extLst>
          </p:cNvPr>
          <p:cNvSpPr txBox="1">
            <a:spLocks/>
          </p:cNvSpPr>
          <p:nvPr/>
        </p:nvSpPr>
        <p:spPr>
          <a:xfrm>
            <a:off x="628650" y="1690689"/>
            <a:ext cx="7886699" cy="1656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800" dirty="0">
                <a:latin typeface="+mn-lt"/>
              </a:rPr>
              <a:t>Sviluppare un </a:t>
            </a:r>
            <a:r>
              <a:rPr lang="it-IT" sz="1800" b="1" dirty="0">
                <a:latin typeface="+mn-lt"/>
              </a:rPr>
              <a:t>piano nazionale </a:t>
            </a:r>
            <a:r>
              <a:rPr lang="it-IT" sz="1800" dirty="0">
                <a:latin typeface="+mn-lt"/>
              </a:rPr>
              <a:t>per raggiungere il riconoscimento strutturale della CS nei processi di ricerca scientifica a livello nazionale e regionale;</a:t>
            </a:r>
          </a:p>
          <a:p>
            <a:pPr algn="just">
              <a:spcBef>
                <a:spcPts val="600"/>
              </a:spcBef>
            </a:pPr>
            <a:endParaRPr lang="it-IT" sz="800" dirty="0">
              <a:latin typeface="+mn-lt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800" dirty="0">
                <a:latin typeface="+mn-lt"/>
              </a:rPr>
              <a:t>Sviluppare </a:t>
            </a:r>
            <a:r>
              <a:rPr lang="it-IT" sz="1800" b="1" dirty="0">
                <a:latin typeface="+mn-lt"/>
              </a:rPr>
              <a:t>strategie inerenti ai diversi ambiti applicativi</a:t>
            </a:r>
            <a:r>
              <a:rPr lang="it-IT" sz="1800" dirty="0">
                <a:latin typeface="+mn-lt"/>
              </a:rPr>
              <a:t> – protezione ambientale, sviluppo sostenibile, sistemi educativi, salute pubblica.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it-IT" sz="800" dirty="0">
              <a:latin typeface="+mn-lt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800" dirty="0">
                <a:latin typeface="+mn-lt"/>
              </a:rPr>
              <a:t>Adottare un </a:t>
            </a:r>
            <a:r>
              <a:rPr lang="it-IT" sz="1800" b="1" dirty="0">
                <a:latin typeface="+mn-lt"/>
              </a:rPr>
              <a:t>processo partecipativo </a:t>
            </a:r>
            <a:r>
              <a:rPr lang="it-IT" sz="1800" dirty="0">
                <a:latin typeface="+mn-lt"/>
              </a:rPr>
              <a:t>ispirandosi a valori di </a:t>
            </a:r>
            <a:r>
              <a:rPr lang="it-IT" sz="1800" dirty="0" err="1">
                <a:latin typeface="+mn-lt"/>
              </a:rPr>
              <a:t>inclusività</a:t>
            </a:r>
            <a:r>
              <a:rPr lang="it-IT" sz="1800" dirty="0">
                <a:latin typeface="+mn-lt"/>
              </a:rPr>
              <a:t> e riconoscimento delle migliori pratiche esistenti;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it-IT" sz="800" dirty="0">
              <a:latin typeface="+mn-lt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800" dirty="0">
                <a:latin typeface="+mn-lt"/>
              </a:rPr>
              <a:t>Creare opportunità di </a:t>
            </a:r>
            <a:r>
              <a:rPr lang="it-IT" sz="1800" b="1" dirty="0">
                <a:latin typeface="+mn-lt"/>
              </a:rPr>
              <a:t>finanziamento nazionale </a:t>
            </a:r>
            <a:r>
              <a:rPr lang="it-IT" sz="1800" dirty="0">
                <a:latin typeface="+mn-lt"/>
              </a:rPr>
              <a:t>per rafforzare e sostenere nel tempo la CS e permettere lo sviluppo di capacità e infrastrutture;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800" dirty="0">
              <a:latin typeface="+mn-lt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err="1">
                <a:latin typeface="+mn-lt"/>
              </a:rPr>
              <a:t>Consolidare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il</a:t>
            </a:r>
            <a:r>
              <a:rPr lang="de-DE" sz="1800" dirty="0">
                <a:latin typeface="+mn-lt"/>
              </a:rPr>
              <a:t> </a:t>
            </a:r>
            <a:r>
              <a:rPr lang="de-DE" sz="1800" b="1" dirty="0" err="1">
                <a:latin typeface="+mn-lt"/>
              </a:rPr>
              <a:t>network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nazionale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esistente</a:t>
            </a:r>
            <a:r>
              <a:rPr lang="de-DE" sz="1800" dirty="0">
                <a:latin typeface="+mn-lt"/>
              </a:rPr>
              <a:t>;</a:t>
            </a:r>
          </a:p>
          <a:p>
            <a:pPr algn="just">
              <a:spcBef>
                <a:spcPts val="600"/>
              </a:spcBef>
            </a:pPr>
            <a:endParaRPr lang="de-DE" sz="800" dirty="0">
              <a:latin typeface="+mn-lt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err="1">
                <a:latin typeface="+mn-lt"/>
              </a:rPr>
              <a:t>Creare</a:t>
            </a:r>
            <a:r>
              <a:rPr lang="de-DE" sz="1800" dirty="0">
                <a:latin typeface="+mn-lt"/>
              </a:rPr>
              <a:t> un </a:t>
            </a:r>
            <a:r>
              <a:rPr lang="de-DE" sz="1800" b="1" dirty="0">
                <a:latin typeface="+mn-lt"/>
              </a:rPr>
              <a:t>coordinamento nazionale </a:t>
            </a:r>
            <a:r>
              <a:rPr lang="de-DE" sz="1800" dirty="0">
                <a:latin typeface="+mn-lt"/>
              </a:rPr>
              <a:t>per la CS </a:t>
            </a:r>
            <a:r>
              <a:rPr lang="de-DE" sz="1800" dirty="0" err="1">
                <a:latin typeface="+mn-lt"/>
              </a:rPr>
              <a:t>e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sviluppare</a:t>
            </a:r>
            <a:r>
              <a:rPr lang="de-DE" sz="1800" dirty="0">
                <a:latin typeface="+mn-lt"/>
              </a:rPr>
              <a:t> una visione comune e proposte per nuovi progetti CS nazionali.</a:t>
            </a:r>
          </a:p>
          <a:p>
            <a:pPr algn="just">
              <a:spcBef>
                <a:spcPts val="600"/>
              </a:spcBef>
            </a:pPr>
            <a:r>
              <a:rPr lang="de-DE" sz="1800" dirty="0">
                <a:latin typeface="+mn-lt"/>
              </a:rPr>
              <a:t> </a:t>
            </a:r>
            <a:endParaRPr lang="en-GB" sz="1800" b="1" dirty="0">
              <a:highlight>
                <a:srgbClr val="FFCD00"/>
              </a:highlight>
              <a:latin typeface="+mn-lt"/>
            </a:endParaRPr>
          </a:p>
          <a:p>
            <a:pPr algn="just">
              <a:spcBef>
                <a:spcPts val="600"/>
              </a:spcBef>
            </a:pPr>
            <a:endParaRPr lang="en-GB" dirty="0">
              <a:latin typeface="Lora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380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DEE647E-B804-2F4E-9D47-C79664733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06" y="552357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de-DE" sz="3200" dirty="0" err="1"/>
              <a:t>Principi</a:t>
            </a:r>
            <a:r>
              <a:rPr lang="de-DE" sz="3200" dirty="0"/>
              <a:t> </a:t>
            </a:r>
            <a:r>
              <a:rPr lang="de-DE" sz="3200" dirty="0" err="1"/>
              <a:t>ispiratori</a:t>
            </a:r>
            <a:r>
              <a:rPr lang="de-DE" sz="3200" dirty="0"/>
              <a:t> per </a:t>
            </a:r>
            <a:r>
              <a:rPr lang="de-DE" sz="3200" dirty="0" err="1"/>
              <a:t>l‘organizzazione</a:t>
            </a:r>
            <a:r>
              <a:rPr lang="de-DE" sz="3200" dirty="0"/>
              <a:t> </a:t>
            </a:r>
            <a:br>
              <a:rPr lang="de-DE" sz="3200" dirty="0"/>
            </a:br>
            <a:r>
              <a:rPr lang="de-DE" sz="3200" dirty="0"/>
              <a:t>del </a:t>
            </a:r>
            <a:r>
              <a:rPr lang="de-DE" sz="3200" dirty="0" err="1"/>
              <a:t>network</a:t>
            </a:r>
            <a:endParaRPr lang="de-DE" sz="3200" dirty="0"/>
          </a:p>
        </p:txBody>
      </p:sp>
      <p:sp>
        <p:nvSpPr>
          <p:cNvPr id="27" name="Shape 387">
            <a:extLst>
              <a:ext uri="{FF2B5EF4-FFF2-40B4-BE49-F238E27FC236}">
                <a16:creationId xmlns:a16="http://schemas.microsoft.com/office/drawing/2014/main" id="{DCDCA18C-6564-CC45-AF4E-E50CB63127D7}"/>
              </a:ext>
            </a:extLst>
          </p:cNvPr>
          <p:cNvSpPr txBox="1">
            <a:spLocks/>
          </p:cNvSpPr>
          <p:nvPr/>
        </p:nvSpPr>
        <p:spPr>
          <a:xfrm>
            <a:off x="262406" y="4772048"/>
            <a:ext cx="3878400" cy="435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en-GB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BC7466-AB97-7E44-A2B1-218A1F5DA07A}"/>
              </a:ext>
            </a:extLst>
          </p:cNvPr>
          <p:cNvSpPr txBox="1"/>
          <p:nvPr/>
        </p:nvSpPr>
        <p:spPr>
          <a:xfrm>
            <a:off x="262403" y="2248400"/>
            <a:ext cx="2619426" cy="166199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de-DE" dirty="0" err="1">
                <a:solidFill>
                  <a:schemeClr val="tx1"/>
                </a:solidFill>
              </a:rPr>
              <a:t>Coordinamento</a:t>
            </a:r>
            <a:endParaRPr lang="de-DE" dirty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de-DE" dirty="0" err="1">
                <a:solidFill>
                  <a:schemeClr val="tx1"/>
                </a:solidFill>
              </a:rPr>
              <a:t>Condivisione</a:t>
            </a:r>
            <a:r>
              <a:rPr lang="de-DE" dirty="0">
                <a:solidFill>
                  <a:schemeClr val="tx1"/>
                </a:solidFill>
              </a:rPr>
              <a:t> delle </a:t>
            </a:r>
            <a:r>
              <a:rPr lang="de-DE" dirty="0" err="1">
                <a:solidFill>
                  <a:schemeClr val="tx1"/>
                </a:solidFill>
              </a:rPr>
              <a:t>buone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pratiche</a:t>
            </a:r>
            <a:endParaRPr lang="de-DE" dirty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de-DE" dirty="0" err="1">
                <a:solidFill>
                  <a:schemeClr val="tx1"/>
                </a:solidFill>
              </a:rPr>
              <a:t>Partnership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collaborazioni</a:t>
            </a:r>
            <a:endParaRPr lang="de-DE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221299-34AC-8C41-B258-3CD00B9BDE23}"/>
              </a:ext>
            </a:extLst>
          </p:cNvPr>
          <p:cNvSpPr txBox="1"/>
          <p:nvPr/>
        </p:nvSpPr>
        <p:spPr>
          <a:xfrm>
            <a:off x="5938180" y="2243510"/>
            <a:ext cx="2619426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de-DE" dirty="0" err="1">
                <a:solidFill>
                  <a:schemeClr val="tx1"/>
                </a:solidFill>
              </a:rPr>
              <a:t>Condivisione</a:t>
            </a:r>
            <a:r>
              <a:rPr lang="de-DE" dirty="0">
                <a:solidFill>
                  <a:schemeClr val="tx1"/>
                </a:solidFill>
              </a:rPr>
              <a:t> di </a:t>
            </a:r>
            <a:r>
              <a:rPr lang="de-DE" dirty="0" err="1">
                <a:solidFill>
                  <a:schemeClr val="tx1"/>
                </a:solidFill>
              </a:rPr>
              <a:t>strumenti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risorse</a:t>
            </a:r>
            <a:endParaRPr lang="en-GB" dirty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en-GB" dirty="0" err="1">
                <a:solidFill>
                  <a:schemeClr val="tx1"/>
                </a:solidFill>
              </a:rPr>
              <a:t>Visibilità</a:t>
            </a:r>
            <a:r>
              <a:rPr lang="en-GB" dirty="0">
                <a:solidFill>
                  <a:schemeClr val="tx1"/>
                </a:solidFill>
              </a:rPr>
              <a:t> ai </a:t>
            </a:r>
            <a:r>
              <a:rPr lang="en-GB" dirty="0" err="1">
                <a:solidFill>
                  <a:schemeClr val="tx1"/>
                </a:solidFill>
              </a:rPr>
              <a:t>progetti</a:t>
            </a:r>
            <a:endParaRPr lang="en-GB" dirty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en-GB" dirty="0" err="1">
                <a:solidFill>
                  <a:schemeClr val="tx1"/>
                </a:solidFill>
              </a:rPr>
              <a:t>Reclutamento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cittadini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9C707F-93C7-A949-898F-1BE2D16473FD}"/>
              </a:ext>
            </a:extLst>
          </p:cNvPr>
          <p:cNvSpPr txBox="1"/>
          <p:nvPr/>
        </p:nvSpPr>
        <p:spPr>
          <a:xfrm>
            <a:off x="262405" y="4720227"/>
            <a:ext cx="2619426" cy="20313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de-DE" dirty="0" err="1">
                <a:solidFill>
                  <a:schemeClr val="tx1"/>
                </a:solidFill>
              </a:rPr>
              <a:t>Coinvolgimento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dei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cittadini</a:t>
            </a:r>
            <a:r>
              <a:rPr lang="de-DE" dirty="0">
                <a:solidFill>
                  <a:schemeClr val="tx1"/>
                </a:solidFill>
              </a:rPr>
              <a:t> sul </a:t>
            </a:r>
            <a:r>
              <a:rPr lang="de-DE" dirty="0" err="1">
                <a:solidFill>
                  <a:schemeClr val="tx1"/>
                </a:solidFill>
              </a:rPr>
              <a:t>territorio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nazionale</a:t>
            </a:r>
            <a:endParaRPr lang="de-DE" dirty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de-DE" dirty="0">
                <a:solidFill>
                  <a:schemeClr val="tx1"/>
                </a:solidFill>
              </a:rPr>
              <a:t>Co-</a:t>
            </a:r>
            <a:r>
              <a:rPr lang="de-DE" dirty="0" err="1">
                <a:solidFill>
                  <a:schemeClr val="tx1"/>
                </a:solidFill>
              </a:rPr>
              <a:t>creazione</a:t>
            </a:r>
            <a:endParaRPr lang="de-DE" dirty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de-DE" dirty="0" err="1">
                <a:solidFill>
                  <a:schemeClr val="tx1"/>
                </a:solidFill>
              </a:rPr>
              <a:t>Valutazione</a:t>
            </a:r>
            <a:r>
              <a:rPr lang="de-DE" dirty="0">
                <a:solidFill>
                  <a:schemeClr val="tx1"/>
                </a:solidFill>
              </a:rPr>
              <a:t> di </a:t>
            </a:r>
            <a:r>
              <a:rPr lang="de-DE" dirty="0" err="1">
                <a:solidFill>
                  <a:schemeClr val="tx1"/>
                </a:solidFill>
              </a:rPr>
              <a:t>impatti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risultati</a:t>
            </a:r>
            <a:endParaRPr lang="de-DE" dirty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de-DE" dirty="0">
                <a:solidFill>
                  <a:schemeClr val="tx1"/>
                </a:solidFill>
              </a:rPr>
              <a:t>Uso </a:t>
            </a:r>
            <a:r>
              <a:rPr lang="de-DE" dirty="0" err="1">
                <a:solidFill>
                  <a:schemeClr val="tx1"/>
                </a:solidFill>
              </a:rPr>
              <a:t>dei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dati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C62D2E-A00C-7A4E-8B91-B2C10A857AAF}"/>
              </a:ext>
            </a:extLst>
          </p:cNvPr>
          <p:cNvSpPr txBox="1"/>
          <p:nvPr/>
        </p:nvSpPr>
        <p:spPr>
          <a:xfrm>
            <a:off x="5938180" y="4720227"/>
            <a:ext cx="2619426" cy="166199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de-DE" dirty="0" err="1">
                <a:solidFill>
                  <a:schemeClr val="tx1"/>
                </a:solidFill>
              </a:rPr>
              <a:t>Coinvolgere</a:t>
            </a:r>
            <a:r>
              <a:rPr lang="de-DE" dirty="0">
                <a:solidFill>
                  <a:schemeClr val="tx1"/>
                </a:solidFill>
              </a:rPr>
              <a:t> i </a:t>
            </a:r>
            <a:r>
              <a:rPr lang="de-DE" dirty="0" err="1">
                <a:solidFill>
                  <a:schemeClr val="tx1"/>
                </a:solidFill>
              </a:rPr>
              <a:t>decisori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politici</a:t>
            </a:r>
            <a:endParaRPr lang="de-DE" dirty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de-DE" dirty="0" err="1">
                <a:solidFill>
                  <a:schemeClr val="tx1"/>
                </a:solidFill>
              </a:rPr>
              <a:t>Far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corrispondere</a:t>
            </a:r>
            <a:r>
              <a:rPr lang="de-DE" dirty="0">
                <a:solidFill>
                  <a:schemeClr val="tx1"/>
                </a:solidFill>
              </a:rPr>
              <a:t> le </a:t>
            </a:r>
            <a:r>
              <a:rPr lang="de-DE" dirty="0" err="1">
                <a:solidFill>
                  <a:schemeClr val="tx1"/>
                </a:solidFill>
              </a:rPr>
              <a:t>esigenze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politiche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allo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sviluppo</a:t>
            </a:r>
            <a:r>
              <a:rPr lang="de-DE" dirty="0">
                <a:solidFill>
                  <a:schemeClr val="tx1"/>
                </a:solidFill>
              </a:rPr>
              <a:t> di </a:t>
            </a:r>
            <a:r>
              <a:rPr lang="de-DE" dirty="0" err="1">
                <a:solidFill>
                  <a:schemeClr val="tx1"/>
                </a:solidFill>
              </a:rPr>
              <a:t>progetti</a:t>
            </a:r>
            <a:r>
              <a:rPr lang="de-DE" dirty="0">
                <a:solidFill>
                  <a:schemeClr val="tx1"/>
                </a:solidFill>
              </a:rPr>
              <a:t> CS</a:t>
            </a: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5A3E47E-9DBA-B443-A706-467E9A30D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606" y="3071189"/>
            <a:ext cx="4068786" cy="1661993"/>
          </a:xfrm>
          <a:prstGeom prst="flowChartConnector">
            <a:avLst/>
          </a:prstGeom>
          <a:noFill/>
          <a:effectLst>
            <a:outerShdw blurRad="431800"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F0C24D-6669-D34C-896B-6F805A25235D}"/>
              </a:ext>
            </a:extLst>
          </p:cNvPr>
          <p:cNvSpPr txBox="1"/>
          <p:nvPr/>
        </p:nvSpPr>
        <p:spPr>
          <a:xfrm>
            <a:off x="3063798" y="6400971"/>
            <a:ext cx="3016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ym typeface="Lora"/>
              </a:rPr>
              <a:t>WORK IN PROGRESS...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A5E775-B44D-8249-93DD-EE020C80B928}"/>
              </a:ext>
            </a:extLst>
          </p:cNvPr>
          <p:cNvSpPr txBox="1"/>
          <p:nvPr/>
        </p:nvSpPr>
        <p:spPr>
          <a:xfrm>
            <a:off x="262403" y="1834111"/>
            <a:ext cx="2619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latin typeface="+mj-lt"/>
              </a:rPr>
              <a:t>Network </a:t>
            </a:r>
            <a:r>
              <a:rPr lang="de-DE" sz="2000" b="1" dirty="0" err="1">
                <a:latin typeface="+mj-lt"/>
              </a:rPr>
              <a:t>Nazionale</a:t>
            </a:r>
            <a:r>
              <a:rPr lang="de-DE" sz="2000" b="1" dirty="0">
                <a:latin typeface="+mj-lt"/>
              </a:rPr>
              <a:t>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B497F1-DF89-6D4A-BD2C-1654B78F4A31}"/>
              </a:ext>
            </a:extLst>
          </p:cNvPr>
          <p:cNvSpPr txBox="1"/>
          <p:nvPr/>
        </p:nvSpPr>
        <p:spPr>
          <a:xfrm>
            <a:off x="262405" y="4294207"/>
            <a:ext cx="2619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err="1">
                <a:latin typeface="+mj-lt"/>
              </a:rPr>
              <a:t>Eventi</a:t>
            </a:r>
            <a:r>
              <a:rPr lang="de-DE" sz="2000" b="1" dirty="0">
                <a:latin typeface="+mj-lt"/>
              </a:rPr>
              <a:t> </a:t>
            </a:r>
            <a:r>
              <a:rPr lang="de-DE" sz="2000" b="1" dirty="0" err="1">
                <a:latin typeface="+mj-lt"/>
              </a:rPr>
              <a:t>e</a:t>
            </a:r>
            <a:r>
              <a:rPr lang="de-DE" sz="2000" b="1" dirty="0">
                <a:latin typeface="+mj-lt"/>
              </a:rPr>
              <a:t> </a:t>
            </a:r>
            <a:r>
              <a:rPr lang="de-DE" sz="2000" b="1" dirty="0" err="1">
                <a:latin typeface="+mj-lt"/>
              </a:rPr>
              <a:t>Attività</a:t>
            </a:r>
            <a:r>
              <a:rPr lang="de-DE" sz="2000" b="1" dirty="0">
                <a:latin typeface="+mj-lt"/>
              </a:rPr>
              <a:t> CS: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B12B9D-FBBF-DF4F-A04D-52C706144AD0}"/>
              </a:ext>
            </a:extLst>
          </p:cNvPr>
          <p:cNvSpPr txBox="1"/>
          <p:nvPr/>
        </p:nvSpPr>
        <p:spPr>
          <a:xfrm>
            <a:off x="5938180" y="1828594"/>
            <a:ext cx="2619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latin typeface="+mj-lt"/>
              </a:rPr>
              <a:t>Portale </a:t>
            </a:r>
            <a:r>
              <a:rPr lang="de-DE" sz="2000" b="1" dirty="0" err="1">
                <a:latin typeface="+mj-lt"/>
              </a:rPr>
              <a:t>Nazionale</a:t>
            </a:r>
            <a:r>
              <a:rPr lang="de-DE" sz="2000" b="1" dirty="0">
                <a:latin typeface="+mj-lt"/>
              </a:rPr>
              <a:t>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3DC91-924F-AC4C-B4EE-15510EE9E334}"/>
              </a:ext>
            </a:extLst>
          </p:cNvPr>
          <p:cNvSpPr txBox="1"/>
          <p:nvPr/>
        </p:nvSpPr>
        <p:spPr>
          <a:xfrm>
            <a:off x="5938180" y="4301366"/>
            <a:ext cx="2619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err="1">
                <a:latin typeface="+mj-lt"/>
              </a:rPr>
              <a:t>Strategia</a:t>
            </a:r>
            <a:r>
              <a:rPr lang="de-DE" sz="2000" b="1" dirty="0">
                <a:latin typeface="+mj-lt"/>
              </a:rPr>
              <a:t> </a:t>
            </a:r>
            <a:r>
              <a:rPr lang="de-DE" sz="2000" b="1" dirty="0" err="1">
                <a:latin typeface="+mj-lt"/>
              </a:rPr>
              <a:t>Nazionale</a:t>
            </a:r>
            <a:r>
              <a:rPr lang="de-DE" sz="2000" b="1" dirty="0">
                <a:latin typeface="+mj-lt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173331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2666</TotalTime>
  <Words>927</Words>
  <Application>Microsoft Macintosh PowerPoint</Application>
  <PresentationFormat>On-screen Show (4:3)</PresentationFormat>
  <Paragraphs>124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Lora</vt:lpstr>
      <vt:lpstr>Wingdings</vt:lpstr>
      <vt:lpstr>Office Theme</vt:lpstr>
      <vt:lpstr>La storia di Citizen Science Italia</vt:lpstr>
      <vt:lpstr>Prima Conferenza Italiana (2017)</vt:lpstr>
      <vt:lpstr>DITOs e la strategia per il coinvolgimento politico (2016-2019)</vt:lpstr>
      <vt:lpstr>Le attività del progetto DITOs in Italia</vt:lpstr>
      <vt:lpstr>Prima Tavola Rotonda ’Verso una strategia condivisa per la citizen science in Italia’ (2018)</vt:lpstr>
      <vt:lpstr>PowerPoint Presentation</vt:lpstr>
      <vt:lpstr>Strategie nazionali per la Citizen Science</vt:lpstr>
      <vt:lpstr>Seconda Tavola Rotonda ’Verso una strategia condivisa per la citizen science in Italia’ (2019)</vt:lpstr>
      <vt:lpstr>PowerPoint Presentation</vt:lpstr>
      <vt:lpstr>Policy Brief ‘Verso una strategia condivisa: linee guida per lo sviluppo della Citizen Science in Italia’ (2019)</vt:lpstr>
      <vt:lpstr>Linee Guida</vt:lpstr>
      <vt:lpstr>Raccomandazioni finali</vt:lpstr>
      <vt:lpstr>Principi ispiratori per l‘organizzazione  del network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Microsoft Office User</cp:lastModifiedBy>
  <cp:revision>51</cp:revision>
  <dcterms:created xsi:type="dcterms:W3CDTF">2021-10-20T07:34:29Z</dcterms:created>
  <dcterms:modified xsi:type="dcterms:W3CDTF">2021-11-10T10:14:02Z</dcterms:modified>
</cp:coreProperties>
</file>