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 Vegni" initials="SV" lastIdx="1" clrIdx="0">
    <p:extLst>
      <p:ext uri="{19B8F6BF-5375-455C-9EA6-DF929625EA0E}">
        <p15:presenceInfo xmlns:p15="http://schemas.microsoft.com/office/powerpoint/2012/main" userId="S::sara.vegni@actionaid.org::3f7ba09c-ceb8-443a-93d9-18445ec53d9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9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28A-9CC0-429D-B528-8A25F06FB631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DE60C-4E76-44D3-879F-120EDBF0E3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73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DE60C-4E76-44D3-879F-120EDBF0E3B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9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1216" y="-165100"/>
            <a:ext cx="490591" cy="8899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10" y="5920740"/>
            <a:ext cx="1373188" cy="937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9" y="202064"/>
            <a:ext cx="3089564" cy="13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3" y="482226"/>
            <a:ext cx="2803308" cy="721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40" y="390319"/>
            <a:ext cx="2888136" cy="629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90" y="5349875"/>
            <a:ext cx="5366620" cy="24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7" y="5991787"/>
            <a:ext cx="1351477" cy="748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7" y="6342607"/>
            <a:ext cx="1709698" cy="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0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7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3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94" y="0"/>
            <a:ext cx="368809" cy="7149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" y="79551"/>
            <a:ext cx="1467542" cy="658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230188"/>
            <a:ext cx="1331570" cy="360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18810"/>
            <a:ext cx="1707644" cy="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6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77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DAC8E-4D6C-4221-BBAF-6DA0FF8759C6}" type="datetimeFigureOut">
              <a:rPr lang="it-IT" smtClean="0"/>
              <a:t>12/11/2021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560C-2BDC-4EEF-B71F-1DACF3879B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5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ud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campagna REATTIVI</a:t>
            </a:r>
            <a:br>
              <a:rPr lang="it-IT" dirty="0"/>
            </a:br>
            <a:r>
              <a:rPr lang="it-IT" sz="3600" b="1" i="1" dirty="0"/>
              <a:t>monitoraggio ambientale partecipato a Roma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1600" dirty="0"/>
              <a:t>Sara Vegni</a:t>
            </a:r>
          </a:p>
          <a:p>
            <a:r>
              <a:rPr lang="it-IT" sz="1600" dirty="0"/>
              <a:t>A Sud </a:t>
            </a:r>
          </a:p>
          <a:p>
            <a:r>
              <a:rPr lang="it-IT" sz="1600" dirty="0">
                <a:hlinkClick r:id="rId3"/>
              </a:rPr>
              <a:t>www.asud.net</a:t>
            </a:r>
            <a:endParaRPr lang="it-IT" sz="1600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6437AC0-824D-4320-8EDB-8A4263E55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90" y="4595754"/>
            <a:ext cx="2206819" cy="66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B74CC2EB-95C1-45DB-A3F8-D296092AD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644" y="319308"/>
            <a:ext cx="6773334" cy="6538692"/>
          </a:xfr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547C78D-340A-471A-9A38-3912CCB50FA0}"/>
              </a:ext>
            </a:extLst>
          </p:cNvPr>
          <p:cNvSpPr txBox="1"/>
          <p:nvPr/>
        </p:nvSpPr>
        <p:spPr>
          <a:xfrm>
            <a:off x="1041399" y="1092207"/>
            <a:ext cx="3708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rgbClr val="FF0000"/>
                </a:solidFill>
                <a:latin typeface="The Serif Hand Black" panose="03070902030502020204" pitchFamily="66" charset="0"/>
              </a:rPr>
              <a:t>Emergenze ambientali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7F9F0F6-CA18-4D5B-A87C-D111B566646C}"/>
              </a:ext>
            </a:extLst>
          </p:cNvPr>
          <p:cNvSpPr txBox="1"/>
          <p:nvPr/>
        </p:nvSpPr>
        <p:spPr>
          <a:xfrm>
            <a:off x="282222" y="2634547"/>
            <a:ext cx="22464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The Serif Hand Black" panose="03070902030502020204" pitchFamily="66" charset="0"/>
              </a:rPr>
              <a:t>degrado delle aree verdi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3D2E114-895B-4140-95E2-ACDB4F40374A}"/>
              </a:ext>
            </a:extLst>
          </p:cNvPr>
          <p:cNvSpPr txBox="1"/>
          <p:nvPr/>
        </p:nvSpPr>
        <p:spPr>
          <a:xfrm>
            <a:off x="6248401" y="599921"/>
            <a:ext cx="1772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The Serif Hand Black" panose="03070902030502020204" pitchFamily="66" charset="0"/>
              </a:rPr>
              <a:t>Degrado delle risorse idriche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50D539C-1FB8-4962-8633-3C57152E2017}"/>
              </a:ext>
            </a:extLst>
          </p:cNvPr>
          <p:cNvSpPr txBox="1"/>
          <p:nvPr/>
        </p:nvSpPr>
        <p:spPr>
          <a:xfrm>
            <a:off x="7134579" y="1834640"/>
            <a:ext cx="2043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The Serif Hand Black" panose="03070902030502020204" pitchFamily="66" charset="0"/>
              </a:rPr>
              <a:t>traffico intenso che compromette la qualità dell'aria 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7616994-62C5-4165-8EFE-E94F3BCDFA8A}"/>
              </a:ext>
            </a:extLst>
          </p:cNvPr>
          <p:cNvSpPr txBox="1"/>
          <p:nvPr/>
        </p:nvSpPr>
        <p:spPr>
          <a:xfrm>
            <a:off x="587022" y="4594578"/>
            <a:ext cx="22464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The Serif Hand Black" panose="03070902030502020204" pitchFamily="66" charset="0"/>
              </a:rPr>
              <a:t>sfide legate alla gestione dei rifiuti urbani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6E0436D-9996-409B-A5FB-2EC0F45CF2B6}"/>
              </a:ext>
            </a:extLst>
          </p:cNvPr>
          <p:cNvSpPr txBox="1"/>
          <p:nvPr/>
        </p:nvSpPr>
        <p:spPr>
          <a:xfrm>
            <a:off x="6874933" y="3962400"/>
            <a:ext cx="16820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The Serif Hand Black" panose="03070902030502020204" pitchFamily="66" charset="0"/>
              </a:rPr>
              <a:t>pianificazione reattiva </a:t>
            </a:r>
          </a:p>
        </p:txBody>
      </p:sp>
    </p:spTree>
    <p:extLst>
      <p:ext uri="{BB962C8B-B14F-4D97-AF65-F5344CB8AC3E}">
        <p14:creationId xmlns:p14="http://schemas.microsoft.com/office/powerpoint/2010/main" val="69474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523D45C-A738-42D4-9791-577B30BB0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62" y="378179"/>
            <a:ext cx="4073675" cy="2376310"/>
          </a:xfrm>
          <a:prstGeom prst="rect">
            <a:avLst/>
          </a:prstGeom>
        </p:spPr>
      </p:pic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F9C4A599-BFBE-4083-901B-F8A2660F61B0}"/>
              </a:ext>
            </a:extLst>
          </p:cNvPr>
          <p:cNvCxnSpPr/>
          <p:nvPr/>
        </p:nvCxnSpPr>
        <p:spPr>
          <a:xfrm flipH="1">
            <a:off x="1794933" y="2754489"/>
            <a:ext cx="2359378" cy="1106311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2936E84-EA52-4184-A538-7F033161F5E4}"/>
              </a:ext>
            </a:extLst>
          </p:cNvPr>
          <p:cNvSpPr txBox="1"/>
          <p:nvPr/>
        </p:nvSpPr>
        <p:spPr>
          <a:xfrm>
            <a:off x="654756" y="3860800"/>
            <a:ext cx="23593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 WALK UP ANIENE: Citizen Science nella Riserva dell'Aniene</a:t>
            </a:r>
          </a:p>
          <a:p>
            <a:endParaRPr lang="it-IT" dirty="0"/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68A516EE-8283-45EB-97A8-57DD0C50A703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4402667" y="2754489"/>
            <a:ext cx="0" cy="1226723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4EB24E0-B452-42D7-AC4B-102A39AA9DE6}"/>
              </a:ext>
            </a:extLst>
          </p:cNvPr>
          <p:cNvSpPr txBox="1"/>
          <p:nvPr/>
        </p:nvSpPr>
        <p:spPr>
          <a:xfrm>
            <a:off x="3482629" y="3981212"/>
            <a:ext cx="1840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it-IT" b="1" dirty="0"/>
              <a:t> ROMA UP: Monitoriamo le acque del Tevere</a:t>
            </a:r>
          </a:p>
          <a:p>
            <a:endParaRPr lang="it-IT" dirty="0"/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55FEEBE8-7205-4026-9D68-448163A664E8}"/>
              </a:ext>
            </a:extLst>
          </p:cNvPr>
          <p:cNvCxnSpPr>
            <a:cxnSpLocks/>
          </p:cNvCxnSpPr>
          <p:nvPr/>
        </p:nvCxnSpPr>
        <p:spPr>
          <a:xfrm>
            <a:off x="4741334" y="2754489"/>
            <a:ext cx="2223910" cy="925689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2EFE3D0-35F0-4273-8A42-2A5AD8A37730}"/>
              </a:ext>
            </a:extLst>
          </p:cNvPr>
          <p:cNvSpPr txBox="1"/>
          <p:nvPr/>
        </p:nvSpPr>
        <p:spPr>
          <a:xfrm>
            <a:off x="6016978" y="3680178"/>
            <a:ext cx="2133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comunitAria</a:t>
            </a:r>
            <a:r>
              <a:rPr lang="it-IT" b="1" dirty="0"/>
              <a:t>: Misurare la qualità dell'aria a Colleferro</a:t>
            </a:r>
          </a:p>
          <a:p>
            <a:endParaRPr lang="it-IT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D2210EC1-25F3-482C-A340-FFF10D18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14" y="4918919"/>
            <a:ext cx="1593932" cy="1593932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FC95DF28-7CDC-42B2-81B0-D9972E69CB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456" y="4906901"/>
            <a:ext cx="2008420" cy="2008420"/>
          </a:xfrm>
          <a:prstGeom prst="rect">
            <a:avLst/>
          </a:prstGeom>
        </p:spPr>
      </p:pic>
      <p:pic>
        <p:nvPicPr>
          <p:cNvPr id="22" name="Immagine 21" descr="Immagine che contiene testo&#10;&#10;Descrizione generata automaticamente">
            <a:extLst>
              <a:ext uri="{FF2B5EF4-FFF2-40B4-BE49-F238E27FC236}">
                <a16:creationId xmlns:a16="http://schemas.microsoft.com/office/drawing/2014/main" id="{327D23EB-FD41-4A04-A23F-1AB014A24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510" y="4644322"/>
            <a:ext cx="1868529" cy="186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2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7" y="202349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EE1D386-81B5-456C-8C13-5F4900A042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8650" y="4353218"/>
            <a:ext cx="207108" cy="16927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F644D68-E648-47DB-B57E-77E665E0B163}"/>
              </a:ext>
            </a:extLst>
          </p:cNvPr>
          <p:cNvSpPr txBox="1"/>
          <p:nvPr/>
        </p:nvSpPr>
        <p:spPr>
          <a:xfrm>
            <a:off x="541867" y="1482379"/>
            <a:ext cx="7886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it-IT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Tutti gli interventi sono stati immaginati e realizzati da attori della società civile</a:t>
            </a: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r>
              <a:rPr lang="it-IT" altLang="it-IT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Le azioni pilota sono create dalle persone (le organizzazioni della società civile guidano i processi di progettazione, creazione, implementazione, analisi e advocacy), per le persone (sono orientate a sostenere le istanze di giustizia ambientale promosse dalle organizzazioni e comunità della società civile), e con le persone (i cittadini comuni e gli attivisti sono i principali protagonisti)</a:t>
            </a: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b="1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b="1" dirty="0">
              <a:solidFill>
                <a:srgbClr val="202124"/>
              </a:solidFill>
              <a:latin typeface="inherit"/>
              <a:cs typeface="Courier New" panose="02070309020205020404" pitchFamily="49" charset="0"/>
            </a:endParaRPr>
          </a:p>
          <a:p>
            <a:pPr algn="ctr"/>
            <a:endParaRPr lang="it-IT" b="1" dirty="0"/>
          </a:p>
        </p:txBody>
      </p:sp>
      <p:pic>
        <p:nvPicPr>
          <p:cNvPr id="7" name="Immagine 6" descr="Immagine che contiene erba, persona, esterni, parecchi&#10;&#10;Descrizione generata automaticamente">
            <a:extLst>
              <a:ext uri="{FF2B5EF4-FFF2-40B4-BE49-F238E27FC236}">
                <a16:creationId xmlns:a16="http://schemas.microsoft.com/office/drawing/2014/main" id="{204D4AC4-86F8-47CF-86C2-16F8C375C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921070"/>
            <a:ext cx="2537798" cy="1905001"/>
          </a:xfrm>
          <a:prstGeom prst="rect">
            <a:avLst/>
          </a:prstGeom>
        </p:spPr>
      </p:pic>
      <p:pic>
        <p:nvPicPr>
          <p:cNvPr id="9" name="Immagine 8" descr="Immagine che contiene persona&#10;&#10;Descrizione generata automaticamente">
            <a:extLst>
              <a:ext uri="{FF2B5EF4-FFF2-40B4-BE49-F238E27FC236}">
                <a16:creationId xmlns:a16="http://schemas.microsoft.com/office/drawing/2014/main" id="{FC9FF3B0-B044-4D3C-8409-EC665CF40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4921072"/>
            <a:ext cx="4064000" cy="1905000"/>
          </a:xfrm>
          <a:prstGeom prst="rect">
            <a:avLst/>
          </a:prstGeom>
        </p:spPr>
      </p:pic>
      <p:pic>
        <p:nvPicPr>
          <p:cNvPr id="11" name="Immagine 10" descr="Immagine che contiene erba, esterni, persona&#10;&#10;Descrizione generata automaticamente">
            <a:extLst>
              <a:ext uri="{FF2B5EF4-FFF2-40B4-BE49-F238E27FC236}">
                <a16:creationId xmlns:a16="http://schemas.microsoft.com/office/drawing/2014/main" id="{C99994D8-1611-49C1-BBB9-AEEABF5A5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798" y="4921069"/>
            <a:ext cx="4063999" cy="19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7" y="202349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Metodologia</a:t>
            </a:r>
            <a:b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EE1D386-81B5-456C-8C13-5F4900A042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8650" y="4353218"/>
            <a:ext cx="207108" cy="16927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F644D68-E648-47DB-B57E-77E665E0B163}"/>
              </a:ext>
            </a:extLst>
          </p:cNvPr>
          <p:cNvSpPr txBox="1"/>
          <p:nvPr/>
        </p:nvSpPr>
        <p:spPr>
          <a:xfrm>
            <a:off x="3318933" y="1482379"/>
            <a:ext cx="51096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altLang="it-IT" b="1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endParaRPr lang="it-IT" b="1" dirty="0">
              <a:solidFill>
                <a:srgbClr val="202124"/>
              </a:solidFill>
              <a:latin typeface="inherit"/>
              <a:cs typeface="Courier New" panose="02070309020205020404" pitchFamily="49" charset="0"/>
            </a:endParaRPr>
          </a:p>
          <a:p>
            <a:pPr algn="ctr"/>
            <a:endParaRPr lang="it-IT" b="1" dirty="0"/>
          </a:p>
        </p:txBody>
      </p:sp>
      <p:pic>
        <p:nvPicPr>
          <p:cNvPr id="7" name="Immagine 6" descr="Immagine che contiene erba, persona, esterni, parecchi&#10;&#10;Descrizione generata automaticamente">
            <a:extLst>
              <a:ext uri="{FF2B5EF4-FFF2-40B4-BE49-F238E27FC236}">
                <a16:creationId xmlns:a16="http://schemas.microsoft.com/office/drawing/2014/main" id="{204D4AC4-86F8-47CF-86C2-16F8C375C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921070"/>
            <a:ext cx="2537798" cy="1905001"/>
          </a:xfrm>
          <a:prstGeom prst="rect">
            <a:avLst/>
          </a:prstGeom>
        </p:spPr>
      </p:pic>
      <p:pic>
        <p:nvPicPr>
          <p:cNvPr id="9" name="Immagine 8" descr="Immagine che contiene persona&#10;&#10;Descrizione generata automaticamente">
            <a:extLst>
              <a:ext uri="{FF2B5EF4-FFF2-40B4-BE49-F238E27FC236}">
                <a16:creationId xmlns:a16="http://schemas.microsoft.com/office/drawing/2014/main" id="{FC9FF3B0-B044-4D3C-8409-EC665CF40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4921072"/>
            <a:ext cx="4064000" cy="1905000"/>
          </a:xfrm>
          <a:prstGeom prst="rect">
            <a:avLst/>
          </a:prstGeom>
        </p:spPr>
      </p:pic>
      <p:pic>
        <p:nvPicPr>
          <p:cNvPr id="11" name="Immagine 10" descr="Immagine che contiene erba, esterni, persona&#10;&#10;Descrizione generata automaticamente">
            <a:extLst>
              <a:ext uri="{FF2B5EF4-FFF2-40B4-BE49-F238E27FC236}">
                <a16:creationId xmlns:a16="http://schemas.microsoft.com/office/drawing/2014/main" id="{C99994D8-1611-49C1-BBB9-AEEABF5A5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798" y="4921069"/>
            <a:ext cx="4063999" cy="1904999"/>
          </a:xfrm>
          <a:prstGeom prst="rect">
            <a:avLst/>
          </a:prstGeom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974EAD1A-2AE1-43E4-8484-933D987FD4E5}"/>
              </a:ext>
            </a:extLst>
          </p:cNvPr>
          <p:cNvCxnSpPr>
            <a:cxnSpLocks/>
            <a:stCxn id="2" idx="1"/>
          </p:cNvCxnSpPr>
          <p:nvPr/>
        </p:nvCxnSpPr>
        <p:spPr>
          <a:xfrm>
            <a:off x="541867" y="865131"/>
            <a:ext cx="0" cy="40559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A7031306-EE43-4B71-8CD3-AB6E27D87FF0}"/>
              </a:ext>
            </a:extLst>
          </p:cNvPr>
          <p:cNvCxnSpPr/>
          <p:nvPr/>
        </p:nvCxnSpPr>
        <p:spPr>
          <a:xfrm>
            <a:off x="541867" y="1038578"/>
            <a:ext cx="154657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5BA6FCE-B11B-4961-BD41-C9A957D4187D}"/>
              </a:ext>
            </a:extLst>
          </p:cNvPr>
          <p:cNvSpPr txBox="1"/>
          <p:nvPr/>
        </p:nvSpPr>
        <p:spPr>
          <a:xfrm>
            <a:off x="2088444" y="865131"/>
            <a:ext cx="6340115" cy="123110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sz="1400" b="1" dirty="0">
                <a:solidFill>
                  <a:srgbClr val="202124"/>
                </a:solidFill>
                <a:latin typeface="inherit"/>
                <a:cs typeface="Courier New" panose="02070309020205020404" pitchFamily="49" charset="0"/>
              </a:rPr>
              <a:t>Desk </a:t>
            </a:r>
            <a:r>
              <a:rPr lang="it-IT" sz="1400" b="1" dirty="0" err="1">
                <a:solidFill>
                  <a:srgbClr val="202124"/>
                </a:solidFill>
                <a:latin typeface="inherit"/>
                <a:cs typeface="Courier New" panose="02070309020205020404" pitchFamily="49" charset="0"/>
              </a:rPr>
              <a:t>research</a:t>
            </a:r>
            <a:r>
              <a:rPr lang="it-IT" altLang="it-IT" sz="1400" b="1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it-IT" altLang="it-IT" sz="1400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sui problemi ambientali di Roma da parte di A Sud, </a:t>
            </a:r>
            <a:r>
              <a:rPr lang="it-IT" altLang="it-IT" sz="1400" b="1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focus group </a:t>
            </a:r>
            <a:r>
              <a:rPr lang="it-IT" altLang="it-IT" sz="1400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con attiviste/i,  comitati e associazioni attivi  per mappare i bisogni. È emersa la necessità condivisa di acquisire competenze per svolgere attività di monitoraggio ambientale nei propri territori.</a:t>
            </a:r>
          </a:p>
          <a:p>
            <a:endParaRPr lang="it-IT" dirty="0"/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5B5E6E9E-0A79-4A34-942D-29433A1A0E3E}"/>
              </a:ext>
            </a:extLst>
          </p:cNvPr>
          <p:cNvCxnSpPr>
            <a:cxnSpLocks/>
          </p:cNvCxnSpPr>
          <p:nvPr/>
        </p:nvCxnSpPr>
        <p:spPr>
          <a:xfrm>
            <a:off x="541867" y="2743200"/>
            <a:ext cx="172014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BDF8BE9-C8C1-4D3C-8DD2-BD5FEA15BEED}"/>
              </a:ext>
            </a:extLst>
          </p:cNvPr>
          <p:cNvSpPr txBox="1"/>
          <p:nvPr/>
        </p:nvSpPr>
        <p:spPr>
          <a:xfrm>
            <a:off x="2262013" y="2096237"/>
            <a:ext cx="6340115" cy="1015663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2.  </a:t>
            </a:r>
            <a:r>
              <a:rPr lang="it-IT" altLang="it-IT" sz="1400" b="1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questionario</a:t>
            </a:r>
            <a:r>
              <a:rPr lang="it-IT" altLang="it-IT" sz="1400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da parte dei cittadini, comitati e associazioni partecipanti per conoscere le loro competenze nel monitoraggio ambientale e le loro condizioni di partenza</a:t>
            </a:r>
          </a:p>
          <a:p>
            <a:endParaRPr lang="it-IT" dirty="0"/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4264D84A-3BCF-4773-AB7B-B42E32D99C37}"/>
              </a:ext>
            </a:extLst>
          </p:cNvPr>
          <p:cNvCxnSpPr>
            <a:cxnSpLocks/>
          </p:cNvCxnSpPr>
          <p:nvPr/>
        </p:nvCxnSpPr>
        <p:spPr>
          <a:xfrm>
            <a:off x="541859" y="4143022"/>
            <a:ext cx="7270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C7F338C-766E-49C6-8921-CEDFB4AFD94E}"/>
              </a:ext>
            </a:extLst>
          </p:cNvPr>
          <p:cNvSpPr txBox="1"/>
          <p:nvPr/>
        </p:nvSpPr>
        <p:spPr>
          <a:xfrm>
            <a:off x="1268900" y="3113595"/>
            <a:ext cx="7032975" cy="178510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altLang="it-IT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it-IT" altLang="it-IT" sz="1400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Da questo brainstorming collettivo, basato principalmente sulla discussione degli esiti del questionario, è nato il progetto </a:t>
            </a:r>
            <a:r>
              <a:rPr lang="it-IT" altLang="it-IT" sz="1400" b="1" dirty="0" err="1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RomaUP</a:t>
            </a:r>
            <a:r>
              <a:rPr lang="it-IT" altLang="it-IT" sz="1400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, che oggi realizza </a:t>
            </a:r>
            <a:r>
              <a:rPr lang="it-IT" altLang="it-IT" sz="1400" b="1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sia un monitoraggio pilota delle acque del fiume Tevere </a:t>
            </a:r>
            <a:r>
              <a:rPr lang="it-IT" altLang="it-IT" sz="1400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insieme al Comitato per l'Acqua Pubblica di Roma (Coordinamento Romano Acqua Pubblica - CRAP), e </a:t>
            </a:r>
            <a:r>
              <a:rPr lang="it-IT" altLang="it-IT" sz="1400" b="1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un corso di formazione</a:t>
            </a:r>
            <a:r>
              <a:rPr lang="it-IT" altLang="it-IT" sz="1400" dirty="0">
                <a:solidFill>
                  <a:srgbClr val="202124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per i cittadini interessati a realizzare un monitoraggio ambientale partecipativo.</a:t>
            </a:r>
          </a:p>
          <a:p>
            <a:pPr algn="ctr"/>
            <a:endParaRPr lang="it-IT" altLang="it-IT" dirty="0">
              <a:solidFill>
                <a:srgbClr val="202124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020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16000"/>
            <a:ext cx="7886700" cy="5064096"/>
          </a:xfrm>
        </p:spPr>
        <p:txBody>
          <a:bodyPr/>
          <a:lstStyle/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CE982B60-B58F-4970-BDAE-5D0890A5D6D1}"/>
              </a:ext>
            </a:extLst>
          </p:cNvPr>
          <p:cNvSpPr/>
          <p:nvPr/>
        </p:nvSpPr>
        <p:spPr>
          <a:xfrm>
            <a:off x="3612444" y="3081867"/>
            <a:ext cx="1732845" cy="1625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4CF83C1-1A24-41AF-A5B7-9229F05349B8}"/>
              </a:ext>
            </a:extLst>
          </p:cNvPr>
          <p:cNvSpPr txBox="1"/>
          <p:nvPr/>
        </p:nvSpPr>
        <p:spPr>
          <a:xfrm>
            <a:off x="3928533" y="3575756"/>
            <a:ext cx="1095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RETE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DBF68E1E-D7FD-40A9-947E-17E4048D90F5}"/>
              </a:ext>
            </a:extLst>
          </p:cNvPr>
          <p:cNvCxnSpPr>
            <a:stCxn id="4" idx="7"/>
          </p:cNvCxnSpPr>
          <p:nvPr/>
        </p:nvCxnSpPr>
        <p:spPr>
          <a:xfrm flipV="1">
            <a:off x="5091520" y="2889956"/>
            <a:ext cx="473902" cy="429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E52A1882-2810-41EA-BDB5-E50969F566A4}"/>
              </a:ext>
            </a:extLst>
          </p:cNvPr>
          <p:cNvCxnSpPr>
            <a:stCxn id="4" idx="6"/>
          </p:cNvCxnSpPr>
          <p:nvPr/>
        </p:nvCxnSpPr>
        <p:spPr>
          <a:xfrm>
            <a:off x="5345289" y="3894667"/>
            <a:ext cx="547511" cy="9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CAB0CD61-1F12-4A17-AA64-F14342BD942E}"/>
              </a:ext>
            </a:extLst>
          </p:cNvPr>
          <p:cNvCxnSpPr>
            <a:stCxn id="4" idx="5"/>
          </p:cNvCxnSpPr>
          <p:nvPr/>
        </p:nvCxnSpPr>
        <p:spPr>
          <a:xfrm>
            <a:off x="5091520" y="4469403"/>
            <a:ext cx="569858" cy="429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F9BF4198-7732-46D5-8B53-A6D4F0F6ADE5}"/>
              </a:ext>
            </a:extLst>
          </p:cNvPr>
          <p:cNvCxnSpPr>
            <a:stCxn id="4" idx="4"/>
          </p:cNvCxnSpPr>
          <p:nvPr/>
        </p:nvCxnSpPr>
        <p:spPr>
          <a:xfrm flipH="1">
            <a:off x="4476044" y="4707467"/>
            <a:ext cx="2823" cy="574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D61B64AF-EDC0-4DCA-8133-E7181450BF2C}"/>
              </a:ext>
            </a:extLst>
          </p:cNvPr>
          <p:cNvCxnSpPr>
            <a:stCxn id="4" idx="3"/>
          </p:cNvCxnSpPr>
          <p:nvPr/>
        </p:nvCxnSpPr>
        <p:spPr>
          <a:xfrm flipH="1">
            <a:off x="3392311" y="4469403"/>
            <a:ext cx="473902" cy="429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57C0E16D-924F-462D-9343-AA6D24261CE2}"/>
              </a:ext>
            </a:extLst>
          </p:cNvPr>
          <p:cNvCxnSpPr>
            <a:stCxn id="4" idx="2"/>
          </p:cNvCxnSpPr>
          <p:nvPr/>
        </p:nvCxnSpPr>
        <p:spPr>
          <a:xfrm flipH="1">
            <a:off x="3064933" y="3894667"/>
            <a:ext cx="5475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E92272CD-0FDE-4F33-93E5-527B93D8DD06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3392311" y="2889956"/>
            <a:ext cx="473902" cy="429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2B704DE3-DA01-48F1-810A-C2759F62F100}"/>
              </a:ext>
            </a:extLst>
          </p:cNvPr>
          <p:cNvCxnSpPr>
            <a:stCxn id="4" idx="0"/>
          </p:cNvCxnSpPr>
          <p:nvPr/>
        </p:nvCxnSpPr>
        <p:spPr>
          <a:xfrm flipH="1" flipV="1">
            <a:off x="4476044" y="2507131"/>
            <a:ext cx="2823" cy="574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E1D1DA0-9AE8-47AB-AF62-FC191BD15E64}"/>
              </a:ext>
            </a:extLst>
          </p:cNvPr>
          <p:cNvSpPr txBox="1"/>
          <p:nvPr/>
        </p:nvSpPr>
        <p:spPr>
          <a:xfrm>
            <a:off x="5619044" y="2566790"/>
            <a:ext cx="2438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Comitato di quartiere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005069D-D60D-40A7-898F-938DA17F2112}"/>
              </a:ext>
            </a:extLst>
          </p:cNvPr>
          <p:cNvSpPr txBox="1"/>
          <p:nvPr/>
        </p:nvSpPr>
        <p:spPr>
          <a:xfrm>
            <a:off x="5892800" y="3737213"/>
            <a:ext cx="2164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Istituto Comprensivo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9D9AD0B6-79E3-4787-94E2-FF0FEAD0906C}"/>
              </a:ext>
            </a:extLst>
          </p:cNvPr>
          <p:cNvSpPr txBox="1"/>
          <p:nvPr/>
        </p:nvSpPr>
        <p:spPr>
          <a:xfrm>
            <a:off x="5686777" y="4533170"/>
            <a:ext cx="2164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Master </a:t>
            </a:r>
            <a:r>
              <a:rPr lang="it-IT" dirty="0" err="1"/>
              <a:t>Enviromental</a:t>
            </a:r>
            <a:r>
              <a:rPr lang="it-IT" dirty="0"/>
              <a:t> </a:t>
            </a:r>
            <a:r>
              <a:rPr lang="it-IT" dirty="0" err="1"/>
              <a:t>Humanities</a:t>
            </a:r>
            <a:r>
              <a:rPr lang="it-IT" dirty="0"/>
              <a:t> La Sapienza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6272F24-0151-4B2C-9870-D9EE62D16C99}"/>
              </a:ext>
            </a:extLst>
          </p:cNvPr>
          <p:cNvSpPr txBox="1"/>
          <p:nvPr/>
        </p:nvSpPr>
        <p:spPr>
          <a:xfrm>
            <a:off x="4114800" y="311573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7666B96-0358-4B8C-8D73-A30C6542083C}"/>
              </a:ext>
            </a:extLst>
          </p:cNvPr>
          <p:cNvSpPr txBox="1"/>
          <p:nvPr/>
        </p:nvSpPr>
        <p:spPr>
          <a:xfrm>
            <a:off x="3458638" y="1858869"/>
            <a:ext cx="2438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Agenda Tevere – Contratto di fiume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33ECB98-D15E-43F7-A2F5-3C7DFEA0791E}"/>
              </a:ext>
            </a:extLst>
          </p:cNvPr>
          <p:cNvSpPr txBox="1"/>
          <p:nvPr/>
        </p:nvSpPr>
        <p:spPr>
          <a:xfrm>
            <a:off x="1984025" y="2505200"/>
            <a:ext cx="2438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Comitato di quartiere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25E9C2D-C522-4554-B15F-0A22AF4EE96A}"/>
              </a:ext>
            </a:extLst>
          </p:cNvPr>
          <p:cNvSpPr txBox="1"/>
          <p:nvPr/>
        </p:nvSpPr>
        <p:spPr>
          <a:xfrm>
            <a:off x="1605843" y="3683477"/>
            <a:ext cx="1732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MareVivo</a:t>
            </a:r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807EEE0E-46A4-4937-8364-56B315779085}"/>
              </a:ext>
            </a:extLst>
          </p:cNvPr>
          <p:cNvSpPr txBox="1"/>
          <p:nvPr/>
        </p:nvSpPr>
        <p:spPr>
          <a:xfrm>
            <a:off x="1845734" y="4803452"/>
            <a:ext cx="2438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Comitato Acqua Pubblica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4D3E869-58B1-4DBC-A6FB-1D7FA111BE9F}"/>
              </a:ext>
            </a:extLst>
          </p:cNvPr>
          <p:cNvSpPr txBox="1"/>
          <p:nvPr/>
        </p:nvSpPr>
        <p:spPr>
          <a:xfrm>
            <a:off x="7406216" y="31157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C5C9E10-32D8-4ACE-8255-A5F2193C1CA2}"/>
              </a:ext>
            </a:extLst>
          </p:cNvPr>
          <p:cNvSpPr txBox="1"/>
          <p:nvPr/>
        </p:nvSpPr>
        <p:spPr>
          <a:xfrm>
            <a:off x="4109272" y="5336210"/>
            <a:ext cx="2438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 Sud</a:t>
            </a:r>
          </a:p>
        </p:txBody>
      </p:sp>
    </p:spTree>
    <p:extLst>
      <p:ext uri="{BB962C8B-B14F-4D97-AF65-F5344CB8AC3E}">
        <p14:creationId xmlns:p14="http://schemas.microsoft.com/office/powerpoint/2010/main" val="417149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325563"/>
          </a:xfrm>
        </p:spPr>
        <p:txBody>
          <a:bodyPr/>
          <a:lstStyle/>
          <a:p>
            <a:pPr algn="ctr"/>
            <a:r>
              <a:rPr lang="it-IT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Sfide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it-IT" dirty="0"/>
              <a:t>Caso Tevere – moria di pesci</a:t>
            </a:r>
            <a:r>
              <a:rPr lang="it-IT"/>
              <a:t>, analisi Arpa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Dialogo istituzionale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Costanza – sostenibilità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Open Data 4 Open Science 4 </a:t>
            </a:r>
            <a:r>
              <a:rPr lang="it-IT" dirty="0" err="1"/>
              <a:t>better</a:t>
            </a:r>
            <a:r>
              <a:rPr lang="it-IT" dirty="0"/>
              <a:t> democracy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3727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979</TotalTime>
  <Words>344</Words>
  <Application>Microsoft Office PowerPoint</Application>
  <PresentationFormat>Presentazione su schermo (4:3)</PresentationFormat>
  <Paragraphs>57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inherit</vt:lpstr>
      <vt:lpstr>The Serif Hand Black</vt:lpstr>
      <vt:lpstr>Office Theme</vt:lpstr>
      <vt:lpstr>La campagna REATTIVI monitoraggio ambientale partecipato a Roma</vt:lpstr>
      <vt:lpstr>Presentazione standard di PowerPoint</vt:lpstr>
      <vt:lpstr>Presentazione standard di PowerPoint</vt:lpstr>
      <vt:lpstr>Metodologia </vt:lpstr>
      <vt:lpstr>Metodologia </vt:lpstr>
      <vt:lpstr>Presentazione standard di PowerPoint</vt:lpstr>
      <vt:lpstr>Sfide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MarcoA</dc:creator>
  <cp:lastModifiedBy>Sara Vegni</cp:lastModifiedBy>
  <cp:revision>24</cp:revision>
  <dcterms:created xsi:type="dcterms:W3CDTF">2021-10-20T07:34:29Z</dcterms:created>
  <dcterms:modified xsi:type="dcterms:W3CDTF">2021-11-12T07:51:38Z</dcterms:modified>
</cp:coreProperties>
</file>