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3" r:id="rId6"/>
    <p:sldId id="259" r:id="rId7"/>
    <p:sldId id="260" r:id="rId8"/>
    <p:sldId id="265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70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1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11/11/21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u-citizen.scienc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u-citizen.science/moderation_quality_criteri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u-citizen.scienc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cap="all" dirty="0"/>
              <a:t>EU-CITIZEN.SCIENCE</a:t>
            </a:r>
            <a:br>
              <a:rPr lang="en-GB" b="1" cap="all" dirty="0"/>
            </a:b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98681"/>
            <a:ext cx="6858000" cy="1655762"/>
          </a:xfrm>
        </p:spPr>
        <p:txBody>
          <a:bodyPr/>
          <a:lstStyle/>
          <a:p>
            <a:r>
              <a:rPr lang="en-GB" b="1" cap="all" dirty="0"/>
              <a:t>LA PIATTAFORMA EUROPEA DI CITIZEN SCIENCE</a:t>
            </a:r>
          </a:p>
          <a:p>
            <a:endParaRPr lang="it-IT" dirty="0"/>
          </a:p>
        </p:txBody>
      </p:sp>
      <p:sp>
        <p:nvSpPr>
          <p:cNvPr id="4" name="Google Shape;158;g7b4dcc81d7_0_0">
            <a:extLst>
              <a:ext uri="{FF2B5EF4-FFF2-40B4-BE49-F238E27FC236}">
                <a16:creationId xmlns:a16="http://schemas.microsoft.com/office/drawing/2014/main" id="{3D20558C-26CE-744F-BF59-C551D2CD5AB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718268" y="4373972"/>
            <a:ext cx="6079252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1000" dirty="0">
                <a:ea typeface="Arial"/>
                <a:cs typeface="Arial"/>
                <a:sym typeface="Arial"/>
              </a:rPr>
              <a:t>EU-</a:t>
            </a:r>
            <a:r>
              <a:rPr lang="nl-NL" sz="1000" dirty="0" err="1">
                <a:ea typeface="Arial"/>
                <a:cs typeface="Arial"/>
                <a:sym typeface="Arial"/>
              </a:rPr>
              <a:t>Citizen.Science</a:t>
            </a:r>
            <a:r>
              <a:rPr lang="nl-NL" sz="1000" dirty="0">
                <a:ea typeface="Arial"/>
                <a:cs typeface="Arial"/>
                <a:sym typeface="Arial"/>
              </a:rPr>
              <a:t> has </a:t>
            </a:r>
            <a:r>
              <a:rPr lang="nl-NL" sz="1000" dirty="0" err="1">
                <a:ea typeface="Arial"/>
                <a:cs typeface="Arial"/>
                <a:sym typeface="Arial"/>
              </a:rPr>
              <a:t>received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funding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from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the</a:t>
            </a:r>
            <a:r>
              <a:rPr lang="nl-NL" sz="1000" dirty="0">
                <a:ea typeface="Arial"/>
                <a:cs typeface="Arial"/>
                <a:sym typeface="Arial"/>
              </a:rPr>
              <a:t> European </a:t>
            </a:r>
            <a:r>
              <a:rPr lang="nl-NL" sz="1000" dirty="0" err="1">
                <a:ea typeface="Arial"/>
                <a:cs typeface="Arial"/>
                <a:sym typeface="Arial"/>
              </a:rPr>
              <a:t>Union’s</a:t>
            </a:r>
            <a:r>
              <a:rPr lang="nl-NL" sz="1000" dirty="0">
                <a:ea typeface="Arial"/>
                <a:cs typeface="Arial"/>
                <a:sym typeface="Arial"/>
              </a:rPr>
              <a:t> Horizon 2020 Research </a:t>
            </a:r>
            <a:r>
              <a:rPr lang="nl-NL" sz="1000" dirty="0" err="1">
                <a:ea typeface="Arial"/>
                <a:cs typeface="Arial"/>
                <a:sym typeface="Arial"/>
              </a:rPr>
              <a:t>and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Innovation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Programme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under</a:t>
            </a:r>
            <a:r>
              <a:rPr lang="nl-NL" sz="1000" dirty="0">
                <a:ea typeface="Arial"/>
                <a:cs typeface="Arial"/>
                <a:sym typeface="Arial"/>
              </a:rPr>
              <a:t> Grant Agreement no. 824580.</a:t>
            </a:r>
            <a:endParaRPr sz="1000" dirty="0">
              <a:ea typeface="Arial"/>
              <a:cs typeface="Arial"/>
              <a:sym typeface="Arial"/>
            </a:endParaRPr>
          </a:p>
        </p:txBody>
      </p:sp>
      <p:pic>
        <p:nvPicPr>
          <p:cNvPr id="5" name="Google Shape;159;g7b4dcc81d7_0_0">
            <a:extLst>
              <a:ext uri="{FF2B5EF4-FFF2-40B4-BE49-F238E27FC236}">
                <a16:creationId xmlns:a16="http://schemas.microsoft.com/office/drawing/2014/main" id="{A7F1FE14-DFFA-7840-8702-59B712E72F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4960" y="3629492"/>
            <a:ext cx="1114080" cy="7444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58;g7b4dcc81d7_0_0">
            <a:extLst>
              <a:ext uri="{FF2B5EF4-FFF2-40B4-BE49-F238E27FC236}">
                <a16:creationId xmlns:a16="http://schemas.microsoft.com/office/drawing/2014/main" id="{D3B0569F-B31B-3D4C-8D97-585A50006866}"/>
              </a:ext>
            </a:extLst>
          </p:cNvPr>
          <p:cNvSpPr txBox="1">
            <a:spLocks/>
          </p:cNvSpPr>
          <p:nvPr/>
        </p:nvSpPr>
        <p:spPr>
          <a:xfrm>
            <a:off x="1532374" y="2877670"/>
            <a:ext cx="6079252" cy="7016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1400"/>
            </a:pPr>
            <a:r>
              <a:rPr lang="nl-NL" sz="1400" dirty="0">
                <a:ea typeface="Arial"/>
                <a:cs typeface="Arial"/>
                <a:sym typeface="Arial"/>
              </a:rPr>
              <a:t>Dr. </a:t>
            </a:r>
            <a:r>
              <a:rPr lang="nl-NL" sz="1400" dirty="0" err="1">
                <a:ea typeface="Arial"/>
                <a:cs typeface="Arial"/>
                <a:sym typeface="Arial"/>
              </a:rPr>
              <a:t>Antonella</a:t>
            </a:r>
            <a:r>
              <a:rPr lang="nl-NL" sz="1400" dirty="0">
                <a:ea typeface="Arial"/>
                <a:cs typeface="Arial"/>
                <a:sym typeface="Arial"/>
              </a:rPr>
              <a:t> </a:t>
            </a:r>
            <a:r>
              <a:rPr lang="nl-NL" sz="1400" dirty="0" err="1">
                <a:ea typeface="Arial"/>
                <a:cs typeface="Arial"/>
                <a:sym typeface="Arial"/>
              </a:rPr>
              <a:t>Radicchi</a:t>
            </a:r>
            <a:r>
              <a:rPr lang="nl-NL" sz="1400" dirty="0">
                <a:ea typeface="Arial"/>
                <a:cs typeface="Arial"/>
                <a:sym typeface="Arial"/>
              </a:rPr>
              <a:t>, </a:t>
            </a:r>
            <a:r>
              <a:rPr lang="nl-NL" sz="1400" dirty="0" err="1">
                <a:ea typeface="Arial"/>
                <a:cs typeface="Arial"/>
                <a:sym typeface="Arial"/>
              </a:rPr>
              <a:t>MfN</a:t>
            </a:r>
            <a:r>
              <a:rPr lang="nl-NL" sz="1400" dirty="0">
                <a:ea typeface="Arial"/>
                <a:cs typeface="Arial"/>
                <a:sym typeface="Arial"/>
              </a:rPr>
              <a:t> Berlin</a:t>
            </a:r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28952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Obbiettivi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54515"/>
            <a:ext cx="7886700" cy="4351338"/>
          </a:xfrm>
        </p:spPr>
        <p:txBody>
          <a:bodyPr>
            <a:normAutofit lnSpcReduction="10000"/>
          </a:bodyPr>
          <a:lstStyle/>
          <a:p>
            <a:pPr fontAlgn="base">
              <a:spcAft>
                <a:spcPts val="0"/>
              </a:spcAft>
            </a:pPr>
            <a:r>
              <a:rPr lang="it-IT" dirty="0"/>
              <a:t>Creazione di una piattaforma online open </a:t>
            </a:r>
            <a:r>
              <a:rPr lang="it-IT" dirty="0" err="1"/>
              <a:t>access</a:t>
            </a:r>
            <a:r>
              <a:rPr lang="it-IT" dirty="0"/>
              <a:t> per la conoscenza, apprendimento e condivisione di progetti, risorse, materiali e </a:t>
            </a:r>
            <a:r>
              <a:rPr lang="it-IT" dirty="0" err="1"/>
              <a:t>MOOCs</a:t>
            </a:r>
            <a:r>
              <a:rPr lang="it-IT" dirty="0"/>
              <a:t> riguardanti la </a:t>
            </a:r>
            <a:r>
              <a:rPr lang="it-IT" dirty="0" err="1"/>
              <a:t>citizen</a:t>
            </a:r>
            <a:r>
              <a:rPr lang="it-IT" dirty="0"/>
              <a:t> science</a:t>
            </a:r>
          </a:p>
          <a:p>
            <a:pPr fontAlgn="base">
              <a:spcAft>
                <a:spcPts val="0"/>
              </a:spcAft>
            </a:pPr>
            <a:r>
              <a:rPr lang="it-IT" dirty="0"/>
              <a:t>Creazione di un </a:t>
            </a:r>
            <a:r>
              <a:rPr lang="it-IT" dirty="0" err="1"/>
              <a:t>framework</a:t>
            </a:r>
            <a:r>
              <a:rPr lang="it-IT" dirty="0"/>
              <a:t> per la valutazione e validazione di progetti e risorse di qualità </a:t>
            </a:r>
          </a:p>
          <a:p>
            <a:pPr fontAlgn="base"/>
            <a:r>
              <a:rPr lang="it-IT" dirty="0"/>
              <a:t>Creazione di uno spazio per lo scambio e il networking della comunità </a:t>
            </a:r>
            <a:r>
              <a:rPr lang="it-IT" dirty="0" err="1"/>
              <a:t>citizen</a:t>
            </a:r>
            <a:r>
              <a:rPr lang="it-IT" dirty="0"/>
              <a:t> science</a:t>
            </a:r>
          </a:p>
          <a:p>
            <a:pPr fontAlgn="base">
              <a:spcAft>
                <a:spcPts val="0"/>
              </a:spcAft>
            </a:pPr>
            <a:r>
              <a:rPr lang="it-IT" dirty="0"/>
              <a:t>Contribuire alla diffusione di </a:t>
            </a:r>
            <a:r>
              <a:rPr lang="it-IT" dirty="0" err="1"/>
              <a:t>citizen</a:t>
            </a:r>
            <a:r>
              <a:rPr lang="it-IT" dirty="0"/>
              <a:t> science nel settore governativo, privato, </a:t>
            </a:r>
            <a:r>
              <a:rPr lang="it-IT" dirty="0" err="1"/>
              <a:t>NGOs</a:t>
            </a:r>
            <a:r>
              <a:rPr lang="it-IT" dirty="0"/>
              <a:t>, accademico e società</a:t>
            </a:r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08;p4">
            <a:extLst>
              <a:ext uri="{FF2B5EF4-FFF2-40B4-BE49-F238E27FC236}">
                <a16:creationId xmlns:a16="http://schemas.microsoft.com/office/drawing/2014/main" id="{3912A8E4-C642-9B47-AD9D-C3E0FC5077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5356" b="6389"/>
          <a:stretch/>
        </p:blipFill>
        <p:spPr>
          <a:xfrm>
            <a:off x="497393" y="950593"/>
            <a:ext cx="7794783" cy="429969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3B2BD3-70D5-0F40-B1E2-ACFF9B27D93C}"/>
              </a:ext>
            </a:extLst>
          </p:cNvPr>
          <p:cNvSpPr txBox="1"/>
          <p:nvPr/>
        </p:nvSpPr>
        <p:spPr>
          <a:xfrm>
            <a:off x="497393" y="5506032"/>
            <a:ext cx="76819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Arco temporale: 2019-2021. Dal 2022 la piattaforma sarà gestita da ECSA</a:t>
            </a:r>
          </a:p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Co-creazione della piattaforma open </a:t>
            </a:r>
            <a:r>
              <a:rPr lang="it-IT" dirty="0" err="1"/>
              <a:t>access</a:t>
            </a:r>
            <a:r>
              <a:rPr lang="it-IT" dirty="0"/>
              <a:t> -&gt; </a:t>
            </a:r>
            <a:r>
              <a:rPr lang="it-IT" dirty="0" err="1"/>
              <a:t>https</a:t>
            </a:r>
            <a:r>
              <a:rPr lang="it-IT" dirty="0"/>
              <a:t>://</a:t>
            </a:r>
            <a:r>
              <a:rPr lang="it-IT" dirty="0" err="1"/>
              <a:t>eu-citizen.science</a:t>
            </a:r>
            <a:endParaRPr lang="it-IT" dirty="0"/>
          </a:p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err="1"/>
              <a:t>Diffusione</a:t>
            </a:r>
            <a:r>
              <a:rPr lang="nl-NL" dirty="0"/>
              <a:t> </a:t>
            </a:r>
            <a:r>
              <a:rPr lang="nl-NL" dirty="0" err="1"/>
              <a:t>della</a:t>
            </a:r>
            <a:r>
              <a:rPr lang="nl-NL" dirty="0"/>
              <a:t> </a:t>
            </a:r>
            <a:r>
              <a:rPr lang="nl-NL" dirty="0" err="1"/>
              <a:t>piattaforma</a:t>
            </a:r>
            <a:r>
              <a:rPr lang="nl-NL" dirty="0"/>
              <a:t>, focus: “</a:t>
            </a:r>
            <a:r>
              <a:rPr lang="nl-NL" dirty="0" err="1"/>
              <a:t>Citizen</a:t>
            </a:r>
            <a:r>
              <a:rPr lang="nl-NL" dirty="0"/>
              <a:t> </a:t>
            </a:r>
            <a:r>
              <a:rPr lang="nl-NL" dirty="0" err="1"/>
              <a:t>Science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Polcy</a:t>
            </a:r>
            <a:r>
              <a:rPr lang="nl-NL" dirty="0"/>
              <a:t> </a:t>
            </a:r>
            <a:r>
              <a:rPr lang="nl-NL" dirty="0" err="1"/>
              <a:t>Across</a:t>
            </a:r>
            <a:r>
              <a:rPr lang="nl-NL" dirty="0"/>
              <a:t> Europe”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A5E434C-F289-474A-912B-22022242FF80}"/>
              </a:ext>
            </a:extLst>
          </p:cNvPr>
          <p:cNvSpPr txBox="1"/>
          <p:nvPr/>
        </p:nvSpPr>
        <p:spPr>
          <a:xfrm>
            <a:off x="713434" y="5380672"/>
            <a:ext cx="77839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Collegati alla piattaforma -&gt; </a:t>
            </a:r>
            <a:r>
              <a:rPr lang="it-IT" dirty="0">
                <a:hlinkClick r:id="rId2"/>
              </a:rPr>
              <a:t>https://eu-citizen.science</a:t>
            </a:r>
            <a:endParaRPr lang="it-IT" dirty="0"/>
          </a:p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Esplora le risorse e i progetti condivisi dalla comunità </a:t>
            </a:r>
            <a:r>
              <a:rPr lang="it-IT" dirty="0" err="1"/>
              <a:t>citizen</a:t>
            </a:r>
            <a:r>
              <a:rPr lang="it-IT" dirty="0"/>
              <a:t> </a:t>
            </a:r>
            <a:r>
              <a:rPr lang="it-IT" dirty="0" err="1"/>
              <a:t>sceinece</a:t>
            </a:r>
            <a:endParaRPr lang="it-IT" dirty="0"/>
          </a:p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Crea il tuo profilo e condividi il tuo progetto e i tuoi materiali</a:t>
            </a:r>
          </a:p>
          <a:p>
            <a:pPr marL="28575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Contatta gli utenti della piattaforma e dei </a:t>
            </a:r>
            <a:r>
              <a:rPr lang="it-IT" dirty="0" err="1"/>
              <a:t>forums</a:t>
            </a:r>
            <a:r>
              <a:rPr lang="it-IT" dirty="0"/>
              <a:t> </a:t>
            </a:r>
          </a:p>
          <a:p>
            <a:pPr fontAlgn="base">
              <a:spcAft>
                <a:spcPts val="0"/>
              </a:spcAft>
            </a:pPr>
            <a:endParaRPr lang="it-I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101C1A-5C1E-5E4F-BA4E-59CC1D84E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4" y="945931"/>
            <a:ext cx="8008881" cy="424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4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7384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 di valutazione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921309"/>
            <a:ext cx="8103369" cy="4351338"/>
          </a:xfrm>
        </p:spPr>
        <p:txBody>
          <a:bodyPr/>
          <a:lstStyle/>
          <a:p>
            <a:r>
              <a:rPr lang="it-IT" dirty="0"/>
              <a:t>Framework di valutazione dei progetti e risorse basato su 3 tipologie di criteri: </a:t>
            </a:r>
            <a:r>
              <a:rPr lang="it-IT" dirty="0" err="1"/>
              <a:t>overarching</a:t>
            </a:r>
            <a:r>
              <a:rPr lang="it-IT" dirty="0"/>
              <a:t>, </a:t>
            </a:r>
            <a:r>
              <a:rPr lang="it-IT" dirty="0" err="1"/>
              <a:t>specific</a:t>
            </a:r>
            <a:r>
              <a:rPr lang="it-IT" dirty="0"/>
              <a:t> and </a:t>
            </a:r>
            <a:r>
              <a:rPr lang="it-IT" dirty="0" err="1"/>
              <a:t>supporting</a:t>
            </a:r>
            <a:r>
              <a:rPr lang="it-IT" dirty="0"/>
              <a:t> </a:t>
            </a:r>
            <a:r>
              <a:rPr lang="it-IT" dirty="0" err="1"/>
              <a:t>criteria</a:t>
            </a:r>
            <a:r>
              <a:rPr lang="it-IT" dirty="0"/>
              <a:t> -&gt; </a:t>
            </a:r>
            <a:r>
              <a:rPr lang="it-IT" dirty="0">
                <a:hlinkClick r:id="rId2"/>
              </a:rPr>
              <a:t>https://eu-citizen.science/moderation_quality_criteria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Google Shape;235;g10074effc1a_0_19">
            <a:extLst>
              <a:ext uri="{FF2B5EF4-FFF2-40B4-BE49-F238E27FC236}">
                <a16:creationId xmlns:a16="http://schemas.microsoft.com/office/drawing/2014/main" id="{B10D9123-4AC8-944C-8DCD-590D6A4D456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740" y="3783968"/>
            <a:ext cx="2294006" cy="283031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522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098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Impatti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4186"/>
            <a:ext cx="7886700" cy="4351338"/>
          </a:xfrm>
        </p:spPr>
        <p:txBody>
          <a:bodyPr>
            <a:normAutofit/>
          </a:bodyPr>
          <a:lstStyle/>
          <a:p>
            <a:r>
              <a:rPr lang="it-IT" dirty="0"/>
              <a:t>190+ progetti</a:t>
            </a:r>
          </a:p>
          <a:p>
            <a:r>
              <a:rPr lang="it-IT" dirty="0"/>
              <a:t>170+ risorse </a:t>
            </a:r>
          </a:p>
          <a:p>
            <a:r>
              <a:rPr lang="it-IT" dirty="0"/>
              <a:t>20 Training </a:t>
            </a:r>
            <a:r>
              <a:rPr lang="it-IT" dirty="0" err="1"/>
              <a:t>modules</a:t>
            </a:r>
            <a:r>
              <a:rPr lang="it-IT" dirty="0"/>
              <a:t> / </a:t>
            </a:r>
            <a:r>
              <a:rPr lang="it-IT" dirty="0" err="1"/>
              <a:t>MOOCs</a:t>
            </a:r>
            <a:r>
              <a:rPr lang="it-IT" dirty="0"/>
              <a:t> </a:t>
            </a:r>
          </a:p>
          <a:p>
            <a:r>
              <a:rPr lang="it-IT" dirty="0"/>
              <a:t>160+ organizzazioni</a:t>
            </a:r>
          </a:p>
          <a:p>
            <a:r>
              <a:rPr lang="it-IT" dirty="0"/>
              <a:t>Una pagina dedicata agli eventi e una al blog</a:t>
            </a:r>
          </a:p>
          <a:p>
            <a:r>
              <a:rPr lang="it-IT" dirty="0"/>
              <a:t>Platform </a:t>
            </a:r>
            <a:r>
              <a:rPr lang="it-IT"/>
              <a:t>&amp; Community Forums</a:t>
            </a:r>
            <a:endParaRPr lang="it-IT" dirty="0"/>
          </a:p>
          <a:p>
            <a:r>
              <a:rPr lang="it-IT" dirty="0"/>
              <a:t>6 piattaforme di </a:t>
            </a:r>
            <a:r>
              <a:rPr lang="it-IT" dirty="0" err="1"/>
              <a:t>citizen</a:t>
            </a:r>
            <a:r>
              <a:rPr lang="it-IT" dirty="0"/>
              <a:t> science collegate</a:t>
            </a:r>
          </a:p>
          <a:p>
            <a:r>
              <a:rPr lang="it-IT" dirty="0"/>
              <a:t>1490+ utenti registrati (al 11.2021)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Sfide: sostenibilità della piattaforma!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7697" y="2894139"/>
            <a:ext cx="3999244" cy="2155773"/>
          </a:xfrm>
        </p:spPr>
        <p:txBody>
          <a:bodyPr>
            <a:normAutofit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dirty="0"/>
              <a:t>Processo partecipato che ha portato alla formulazione di un </a:t>
            </a:r>
            <a:r>
              <a:rPr lang="it-IT" dirty="0" err="1"/>
              <a:t>Sustanability</a:t>
            </a:r>
            <a:r>
              <a:rPr lang="it-IT" dirty="0"/>
              <a:t> Plan curato da ECSA </a:t>
            </a:r>
          </a:p>
          <a:p>
            <a:endParaRPr lang="it-IT" dirty="0"/>
          </a:p>
        </p:txBody>
      </p:sp>
      <p:grpSp>
        <p:nvGrpSpPr>
          <p:cNvPr id="4" name="Google Shape;244;g10074effc1a_0_53">
            <a:extLst>
              <a:ext uri="{FF2B5EF4-FFF2-40B4-BE49-F238E27FC236}">
                <a16:creationId xmlns:a16="http://schemas.microsoft.com/office/drawing/2014/main" id="{55E3FCF2-3F9B-994A-90CB-1A8618AADE79}"/>
              </a:ext>
            </a:extLst>
          </p:cNvPr>
          <p:cNvGrpSpPr/>
          <p:nvPr/>
        </p:nvGrpSpPr>
        <p:grpSpPr>
          <a:xfrm>
            <a:off x="628650" y="3007381"/>
            <a:ext cx="2730503" cy="2313535"/>
            <a:chOff x="877226" y="2275800"/>
            <a:chExt cx="3237576" cy="2743175"/>
          </a:xfrm>
        </p:grpSpPr>
        <p:pic>
          <p:nvPicPr>
            <p:cNvPr id="5" name="Google Shape;245;g10074effc1a_0_53">
              <a:extLst>
                <a:ext uri="{FF2B5EF4-FFF2-40B4-BE49-F238E27FC236}">
                  <a16:creationId xmlns:a16="http://schemas.microsoft.com/office/drawing/2014/main" id="{25733C6A-8403-9C49-A0BF-20EDD55CDC1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t="21134" r="49959" b="48057"/>
            <a:stretch/>
          </p:blipFill>
          <p:spPr>
            <a:xfrm>
              <a:off x="888926" y="2275800"/>
              <a:ext cx="3225876" cy="1290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46;g10074effc1a_0_53">
              <a:extLst>
                <a:ext uri="{FF2B5EF4-FFF2-40B4-BE49-F238E27FC236}">
                  <a16:creationId xmlns:a16="http://schemas.microsoft.com/office/drawing/2014/main" id="{996DC591-22C8-AA48-BB30-9D3DF505399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49959" t="21134" b="48057"/>
            <a:stretch/>
          </p:blipFill>
          <p:spPr>
            <a:xfrm>
              <a:off x="877226" y="3728625"/>
              <a:ext cx="3225876" cy="1290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5336CA-2BEE-5943-B559-E8F5C80F0B6D}"/>
              </a:ext>
            </a:extLst>
          </p:cNvPr>
          <p:cNvSpPr txBox="1">
            <a:spLocks/>
          </p:cNvSpPr>
          <p:nvPr/>
        </p:nvSpPr>
        <p:spPr>
          <a:xfrm>
            <a:off x="411984" y="1853437"/>
            <a:ext cx="969666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endParaRPr lang="it-IT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it-IT" dirty="0"/>
              <a:t>Dal 2022 la piattaforma sarà gestita da ECSA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C332107-655F-754A-B8B1-71938FD87400}"/>
              </a:ext>
            </a:extLst>
          </p:cNvPr>
          <p:cNvSpPr txBox="1">
            <a:spLocks/>
          </p:cNvSpPr>
          <p:nvPr/>
        </p:nvSpPr>
        <p:spPr>
          <a:xfrm>
            <a:off x="452177" y="5149297"/>
            <a:ext cx="8279839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endParaRPr lang="it-IT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it-IT" dirty="0"/>
              <a:t>5 dimensioni di sostenibilità: tecnica, tematica, finanziaria, di disseminazione e partecipazione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9" name="Google Shape;247;g10074effc1a_0_53">
            <a:extLst>
              <a:ext uri="{FF2B5EF4-FFF2-40B4-BE49-F238E27FC236}">
                <a16:creationId xmlns:a16="http://schemas.microsoft.com/office/drawing/2014/main" id="{F923D65F-C7B7-FD45-9541-D81C8C36817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300" y="2825753"/>
            <a:ext cx="2810986" cy="242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93" y="68103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 aspettiamo!</a:t>
            </a:r>
            <a:endParaRPr lang="it-IT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FBD0524-A64C-4A47-A3C3-766830846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" y="2117125"/>
            <a:ext cx="7300128" cy="36500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4CFBB6-3389-6D45-B6A9-A8BD54103FD3}"/>
              </a:ext>
            </a:extLst>
          </p:cNvPr>
          <p:cNvSpPr txBox="1"/>
          <p:nvPr/>
        </p:nvSpPr>
        <p:spPr>
          <a:xfrm>
            <a:off x="848545" y="5881759"/>
            <a:ext cx="6924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https://</a:t>
            </a:r>
            <a:r>
              <a:rPr lang="en-GB" sz="1200" dirty="0" err="1"/>
              <a:t>hopin.com</a:t>
            </a:r>
            <a:r>
              <a:rPr lang="en-GB" sz="1200" dirty="0"/>
              <a:t>/events/the-future-of-citizen-science-sharing-experiences-from-the-european-community</a:t>
            </a:r>
          </a:p>
        </p:txBody>
      </p:sp>
    </p:spTree>
    <p:extLst>
      <p:ext uri="{BB962C8B-B14F-4D97-AF65-F5344CB8AC3E}">
        <p14:creationId xmlns:p14="http://schemas.microsoft.com/office/powerpoint/2010/main" val="326849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F0FDA07-FE53-754C-8E6A-F6EEB9B49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946" y="2152337"/>
            <a:ext cx="2690167" cy="18391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344" y="97274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Grazie dell’ascolto!</a:t>
            </a:r>
            <a:endParaRPr lang="it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51ABF-AA6E-D144-8E3C-BD505756FB1E}"/>
              </a:ext>
            </a:extLst>
          </p:cNvPr>
          <p:cNvSpPr txBox="1"/>
          <p:nvPr/>
        </p:nvSpPr>
        <p:spPr>
          <a:xfrm>
            <a:off x="557681" y="4051353"/>
            <a:ext cx="7626699" cy="906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dirty="0" err="1"/>
              <a:t>Dr</a:t>
            </a:r>
            <a:r>
              <a:rPr lang="nl-NL" sz="1800" dirty="0"/>
              <a:t> </a:t>
            </a:r>
            <a:r>
              <a:rPr lang="nl-NL" sz="1800" dirty="0" err="1"/>
              <a:t>Antonella</a:t>
            </a:r>
            <a:r>
              <a:rPr lang="nl-NL" sz="1800" dirty="0"/>
              <a:t> </a:t>
            </a:r>
            <a:r>
              <a:rPr lang="nl-NL" sz="1800" dirty="0" err="1"/>
              <a:t>Radicchi</a:t>
            </a:r>
            <a:r>
              <a:rPr lang="nl-NL" sz="1800" dirty="0"/>
              <a:t>, </a:t>
            </a:r>
            <a:r>
              <a:rPr lang="nl-NL" sz="1800" dirty="0" err="1"/>
              <a:t>MfN</a:t>
            </a:r>
            <a:r>
              <a:rPr lang="nl-NL" sz="1800" dirty="0"/>
              <a:t> Berlin</a:t>
            </a:r>
            <a:r>
              <a:rPr lang="nl-NL" dirty="0"/>
              <a:t>, </a:t>
            </a:r>
            <a:r>
              <a:rPr lang="nl-NL" sz="1800" dirty="0" err="1"/>
              <a:t>Antonella.Radicchi@mfn.berlin</a:t>
            </a:r>
            <a:endParaRPr lang="nl-NL" sz="1800" dirty="0"/>
          </a:p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NL" sz="1800" dirty="0"/>
          </a:p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https://eu-citizen.science</a:t>
            </a:r>
            <a:endParaRPr lang="nl-NL" sz="1800" u="sng" dirty="0"/>
          </a:p>
        </p:txBody>
      </p:sp>
      <p:sp>
        <p:nvSpPr>
          <p:cNvPr id="8" name="Google Shape;158;g7b4dcc81d7_0_0">
            <a:extLst>
              <a:ext uri="{FF2B5EF4-FFF2-40B4-BE49-F238E27FC236}">
                <a16:creationId xmlns:a16="http://schemas.microsoft.com/office/drawing/2014/main" id="{0B6E3808-0DBF-EA4A-86B2-513AE909C21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446962" y="5991757"/>
            <a:ext cx="6079252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1000" dirty="0">
                <a:ea typeface="Arial"/>
                <a:cs typeface="Arial"/>
                <a:sym typeface="Arial"/>
              </a:rPr>
              <a:t>EU-</a:t>
            </a:r>
            <a:r>
              <a:rPr lang="nl-NL" sz="1000" dirty="0" err="1">
                <a:ea typeface="Arial"/>
                <a:cs typeface="Arial"/>
                <a:sym typeface="Arial"/>
              </a:rPr>
              <a:t>Citizen.Science</a:t>
            </a:r>
            <a:r>
              <a:rPr lang="nl-NL" sz="1000" dirty="0">
                <a:ea typeface="Arial"/>
                <a:cs typeface="Arial"/>
                <a:sym typeface="Arial"/>
              </a:rPr>
              <a:t> has </a:t>
            </a:r>
            <a:r>
              <a:rPr lang="nl-NL" sz="1000" dirty="0" err="1">
                <a:ea typeface="Arial"/>
                <a:cs typeface="Arial"/>
                <a:sym typeface="Arial"/>
              </a:rPr>
              <a:t>received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funding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from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the</a:t>
            </a:r>
            <a:r>
              <a:rPr lang="nl-NL" sz="1000" dirty="0">
                <a:ea typeface="Arial"/>
                <a:cs typeface="Arial"/>
                <a:sym typeface="Arial"/>
              </a:rPr>
              <a:t> European </a:t>
            </a:r>
            <a:r>
              <a:rPr lang="nl-NL" sz="1000" dirty="0" err="1">
                <a:ea typeface="Arial"/>
                <a:cs typeface="Arial"/>
                <a:sym typeface="Arial"/>
              </a:rPr>
              <a:t>Union’s</a:t>
            </a:r>
            <a:r>
              <a:rPr lang="nl-NL" sz="1000" dirty="0">
                <a:ea typeface="Arial"/>
                <a:cs typeface="Arial"/>
                <a:sym typeface="Arial"/>
              </a:rPr>
              <a:t> Horizon 2020 Research </a:t>
            </a:r>
            <a:r>
              <a:rPr lang="nl-NL" sz="1000" dirty="0" err="1">
                <a:ea typeface="Arial"/>
                <a:cs typeface="Arial"/>
                <a:sym typeface="Arial"/>
              </a:rPr>
              <a:t>and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Innovation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Programme</a:t>
            </a:r>
            <a:r>
              <a:rPr lang="nl-NL" sz="1000" dirty="0">
                <a:ea typeface="Arial"/>
                <a:cs typeface="Arial"/>
                <a:sym typeface="Arial"/>
              </a:rPr>
              <a:t> </a:t>
            </a:r>
            <a:r>
              <a:rPr lang="nl-NL" sz="1000" dirty="0" err="1">
                <a:ea typeface="Arial"/>
                <a:cs typeface="Arial"/>
                <a:sym typeface="Arial"/>
              </a:rPr>
              <a:t>under</a:t>
            </a:r>
            <a:r>
              <a:rPr lang="nl-NL" sz="1000" dirty="0">
                <a:ea typeface="Arial"/>
                <a:cs typeface="Arial"/>
                <a:sym typeface="Arial"/>
              </a:rPr>
              <a:t> Grant Agreement no. 824580.</a:t>
            </a:r>
            <a:endParaRPr sz="1000" dirty="0">
              <a:ea typeface="Arial"/>
              <a:cs typeface="Arial"/>
              <a:sym typeface="Arial"/>
            </a:endParaRPr>
          </a:p>
        </p:txBody>
      </p:sp>
      <p:pic>
        <p:nvPicPr>
          <p:cNvPr id="9" name="Google Shape;159;g7b4dcc81d7_0_0">
            <a:extLst>
              <a:ext uri="{FF2B5EF4-FFF2-40B4-BE49-F238E27FC236}">
                <a16:creationId xmlns:a16="http://schemas.microsoft.com/office/drawing/2014/main" id="{F5EB7478-6083-A149-8415-9D0CB22E01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3654" y="5247277"/>
            <a:ext cx="1114080" cy="744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692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372</Words>
  <Application>Microsoft Macintosh PowerPoint</Application>
  <PresentationFormat>On-screen Show (4:3)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EU-CITIZEN.SCIENCE </vt:lpstr>
      <vt:lpstr>Obbiettivi</vt:lpstr>
      <vt:lpstr>PowerPoint Presentation</vt:lpstr>
      <vt:lpstr>PowerPoint Presentation</vt:lpstr>
      <vt:lpstr>Metodologia di valutazione </vt:lpstr>
      <vt:lpstr>Impatti </vt:lpstr>
      <vt:lpstr>Sfide: sostenibilità della piattaforma!</vt:lpstr>
      <vt:lpstr>Vi aspettiamo!</vt:lpstr>
      <vt:lpstr>Grazie dell’ascolto!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Antonella Radicchi</cp:lastModifiedBy>
  <cp:revision>16</cp:revision>
  <dcterms:created xsi:type="dcterms:W3CDTF">2021-10-20T07:34:29Z</dcterms:created>
  <dcterms:modified xsi:type="dcterms:W3CDTF">2021-11-11T08:58:11Z</dcterms:modified>
</cp:coreProperties>
</file>