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2" r:id="rId4"/>
    <p:sldId id="258" r:id="rId5"/>
    <p:sldId id="266" r:id="rId6"/>
    <p:sldId id="267" r:id="rId7"/>
    <p:sldId id="260" r:id="rId8"/>
    <p:sldId id="264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B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70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07/11/21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12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Il Progetto</a:t>
            </a:r>
            <a:br>
              <a:rPr lang="en-GB" dirty="0"/>
            </a:b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Citizen Science e Environmental Intelligence</a:t>
            </a:r>
          </a:p>
          <a:p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FDFCD-0299-6144-BAF8-31E65D492792}"/>
              </a:ext>
            </a:extLst>
          </p:cNvPr>
          <p:cNvSpPr txBox="1"/>
          <p:nvPr/>
        </p:nvSpPr>
        <p:spPr>
          <a:xfrm>
            <a:off x="4040022" y="4281329"/>
            <a:ext cx="45183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400" b="1" dirty="0">
                <a:solidFill>
                  <a:srgbClr val="8CB61D"/>
                </a:solidFill>
              </a:rPr>
              <a:t>Catia Prandi, </a:t>
            </a:r>
            <a:r>
              <a:rPr lang="it-IT" sz="2400" dirty="0"/>
              <a:t>Università di Bologna</a:t>
            </a:r>
          </a:p>
          <a:p>
            <a:pPr algn="r"/>
            <a:r>
              <a:rPr lang="it-IT" dirty="0"/>
              <a:t>catia.prandi2@unibo.it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AD447E-E0C9-3E48-BD86-99352C72B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10" y="2490461"/>
            <a:ext cx="6443980" cy="106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28952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Overview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54515"/>
            <a:ext cx="7886700" cy="4351338"/>
          </a:xfrm>
        </p:spPr>
        <p:txBody>
          <a:bodyPr/>
          <a:lstStyle/>
          <a:p>
            <a:pPr fontAlgn="base"/>
            <a:r>
              <a:rPr lang="it-IT" dirty="0"/>
              <a:t>SMARTLAGOON (Innovative </a:t>
            </a:r>
            <a:r>
              <a:rPr lang="it-IT" dirty="0" err="1"/>
              <a:t>modelling</a:t>
            </a:r>
            <a:r>
              <a:rPr lang="it-IT" dirty="0"/>
              <a:t> </a:t>
            </a:r>
            <a:r>
              <a:rPr lang="it-IT" dirty="0" err="1"/>
              <a:t>approaches</a:t>
            </a:r>
            <a:r>
              <a:rPr lang="it-IT" dirty="0"/>
              <a:t> for </a:t>
            </a:r>
            <a:r>
              <a:rPr lang="it-IT" dirty="0" err="1"/>
              <a:t>predicting</a:t>
            </a:r>
            <a:r>
              <a:rPr lang="it-IT" dirty="0"/>
              <a:t> socio-</a:t>
            </a:r>
            <a:r>
              <a:rPr lang="it-IT" dirty="0" err="1"/>
              <a:t>environmental</a:t>
            </a:r>
            <a:r>
              <a:rPr lang="it-IT" dirty="0"/>
              <a:t> </a:t>
            </a:r>
            <a:r>
              <a:rPr lang="it-IT" dirty="0" err="1"/>
              <a:t>evolution</a:t>
            </a:r>
            <a:r>
              <a:rPr lang="it-IT" dirty="0"/>
              <a:t> in </a:t>
            </a:r>
            <a:r>
              <a:rPr lang="it-IT" dirty="0" err="1"/>
              <a:t>highly</a:t>
            </a:r>
            <a:r>
              <a:rPr lang="it-IT" dirty="0"/>
              <a:t> </a:t>
            </a:r>
            <a:r>
              <a:rPr lang="it-IT" dirty="0" err="1"/>
              <a:t>anthropized</a:t>
            </a:r>
            <a:r>
              <a:rPr lang="it-IT" dirty="0"/>
              <a:t> </a:t>
            </a:r>
            <a:r>
              <a:rPr lang="it-IT" dirty="0" err="1"/>
              <a:t>coastal</a:t>
            </a:r>
            <a:r>
              <a:rPr lang="it-IT" dirty="0"/>
              <a:t> </a:t>
            </a:r>
            <a:r>
              <a:rPr lang="it-IT" dirty="0" err="1"/>
              <a:t>lagoon</a:t>
            </a:r>
            <a:r>
              <a:rPr lang="it-IT" dirty="0"/>
              <a:t>) è un progetto finanziato dall’UE, EXCELLENT SCIENCE - Future and </a:t>
            </a:r>
            <a:r>
              <a:rPr lang="it-IT" dirty="0" err="1"/>
              <a:t>Emerging</a:t>
            </a:r>
            <a:r>
              <a:rPr lang="it-IT" dirty="0"/>
              <a:t> Technologies (FET) H2020-EU.1.2.2. - FET </a:t>
            </a:r>
            <a:r>
              <a:rPr lang="it-IT" dirty="0" err="1"/>
              <a:t>Proactive</a:t>
            </a:r>
            <a:r>
              <a:rPr lang="it-IT" dirty="0"/>
              <a:t> </a:t>
            </a:r>
          </a:p>
          <a:p>
            <a:pPr fontAlgn="base"/>
            <a:r>
              <a:rPr lang="it-IT" dirty="0" err="1"/>
              <a:t>Topic</a:t>
            </a:r>
            <a:r>
              <a:rPr lang="it-IT" dirty="0"/>
              <a:t>: </a:t>
            </a:r>
            <a:r>
              <a:rPr lang="it-IT" dirty="0" err="1"/>
              <a:t>Environmental</a:t>
            </a:r>
            <a:r>
              <a:rPr lang="it-IT" dirty="0"/>
              <a:t> Intelligence </a:t>
            </a:r>
          </a:p>
          <a:p>
            <a:pPr fontAlgn="base">
              <a:spcAft>
                <a:spcPts val="0"/>
              </a:spcAft>
            </a:pPr>
            <a:r>
              <a:rPr lang="it-IT" dirty="0"/>
              <a:t>Durata: 01/01/2021 – 31/12/2024</a:t>
            </a:r>
          </a:p>
          <a:p>
            <a:pPr fontAlgn="base">
              <a:spcAft>
                <a:spcPts val="0"/>
              </a:spcAft>
            </a:pPr>
            <a:r>
              <a:rPr lang="it-IT" dirty="0"/>
              <a:t>Finanziamento: 4 milioni</a:t>
            </a:r>
          </a:p>
          <a:p>
            <a:pPr fontAlgn="base">
              <a:spcAft>
                <a:spcPts val="0"/>
              </a:spcAft>
            </a:pPr>
            <a:endParaRPr lang="it-IT" dirty="0"/>
          </a:p>
          <a:p>
            <a:pPr fontAlgn="base">
              <a:spcAft>
                <a:spcPts val="0"/>
              </a:spcAft>
            </a:pPr>
            <a:endParaRPr lang="it-I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CAAC8-04E4-3244-8514-E4A42C10A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1DDA2BF-0BEC-5E46-8AF4-B6BEA0A70C3A}"/>
              </a:ext>
            </a:extLst>
          </p:cNvPr>
          <p:cNvGrpSpPr/>
          <p:nvPr/>
        </p:nvGrpSpPr>
        <p:grpSpPr>
          <a:xfrm>
            <a:off x="5964303" y="4216006"/>
            <a:ext cx="2688207" cy="2539124"/>
            <a:chOff x="3040612" y="3119198"/>
            <a:chExt cx="1965853" cy="20307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74C2F5E-55D3-8D48-9897-FD9331A25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6020"/>
            <a:stretch/>
          </p:blipFill>
          <p:spPr>
            <a:xfrm>
              <a:off x="3040612" y="3119198"/>
              <a:ext cx="1965853" cy="2030766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F3BB872-A3B7-6049-8B88-D8A20FBB3E2A}"/>
                </a:ext>
              </a:extLst>
            </p:cNvPr>
            <p:cNvSpPr/>
            <p:nvPr/>
          </p:nvSpPr>
          <p:spPr>
            <a:xfrm>
              <a:off x="3379900" y="4891526"/>
              <a:ext cx="95250" cy="9254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28952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Problema affrontato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54515"/>
            <a:ext cx="3210425" cy="4351338"/>
          </a:xfrm>
        </p:spPr>
        <p:txBody>
          <a:bodyPr>
            <a:normAutofit fontScale="77500" lnSpcReduction="20000"/>
          </a:bodyPr>
          <a:lstStyle/>
          <a:p>
            <a:pPr fontAlgn="base">
              <a:spcAft>
                <a:spcPts val="0"/>
              </a:spcAft>
            </a:pPr>
            <a:r>
              <a:rPr lang="it-IT" dirty="0"/>
              <a:t>Il focus del progetto è la laguna del Mar </a:t>
            </a:r>
            <a:r>
              <a:rPr lang="it-IT" dirty="0" err="1"/>
              <a:t>Menor</a:t>
            </a:r>
            <a:r>
              <a:rPr lang="it-IT" dirty="0"/>
              <a:t>, Spagna, che sta vivendo un forte degrado ambientale</a:t>
            </a:r>
          </a:p>
          <a:p>
            <a:r>
              <a:rPr lang="it-IT" dirty="0"/>
              <a:t>Ha diverse problematiche dovute alle pressioni climatiche e antropiche causate da vari fattori che impattano la sua sostenibilità</a:t>
            </a:r>
          </a:p>
          <a:p>
            <a:pPr lvl="1"/>
            <a:r>
              <a:rPr lang="it-IT" dirty="0"/>
              <a:t>Espansione del turismo</a:t>
            </a:r>
          </a:p>
          <a:p>
            <a:pPr lvl="1"/>
            <a:r>
              <a:rPr lang="it-IT" dirty="0"/>
              <a:t>Agricoltura estensiva </a:t>
            </a:r>
          </a:p>
          <a:p>
            <a:pPr lvl="1"/>
            <a:r>
              <a:rPr lang="it-IT" dirty="0"/>
              <a:t>Urbanizzazione</a:t>
            </a:r>
          </a:p>
        </p:txBody>
      </p:sp>
      <p:pic>
        <p:nvPicPr>
          <p:cNvPr id="5" name="Picture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D8C1954E-46CB-7D48-B923-FAD3EA29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082" y="5297633"/>
            <a:ext cx="2199743" cy="1462829"/>
          </a:xfrm>
          <a:prstGeom prst="rect">
            <a:avLst/>
          </a:prstGeom>
        </p:spPr>
      </p:pic>
      <p:pic>
        <p:nvPicPr>
          <p:cNvPr id="6" name="Picture 5" descr="A picture containing outdoor, nature, shore&#10;&#10;Description automatically generated">
            <a:extLst>
              <a:ext uri="{FF2B5EF4-FFF2-40B4-BE49-F238E27FC236}">
                <a16:creationId xmlns:a16="http://schemas.microsoft.com/office/drawing/2014/main" id="{B1FD83DF-E182-4B44-B2FE-B6B1E1211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593" y="3499759"/>
            <a:ext cx="2147194" cy="1610396"/>
          </a:xfrm>
          <a:prstGeom prst="rect">
            <a:avLst/>
          </a:prstGeom>
        </p:spPr>
      </p:pic>
      <p:pic>
        <p:nvPicPr>
          <p:cNvPr id="7" name="Picture 6" descr="A picture containing sky, outdoor, water, person&#10;&#10;Description automatically generated">
            <a:extLst>
              <a:ext uri="{FF2B5EF4-FFF2-40B4-BE49-F238E27FC236}">
                <a16:creationId xmlns:a16="http://schemas.microsoft.com/office/drawing/2014/main" id="{BF00C321-EDE4-2240-B28C-153A083F1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57"/>
          <a:stretch/>
        </p:blipFill>
        <p:spPr>
          <a:xfrm>
            <a:off x="6488396" y="2025520"/>
            <a:ext cx="2086897" cy="146282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96CF45D-0F2E-844F-9E89-42F1C713E4EA}"/>
              </a:ext>
            </a:extLst>
          </p:cNvPr>
          <p:cNvGrpSpPr/>
          <p:nvPr/>
        </p:nvGrpSpPr>
        <p:grpSpPr>
          <a:xfrm>
            <a:off x="4061072" y="5376417"/>
            <a:ext cx="2221002" cy="1305259"/>
            <a:chOff x="6695153" y="489066"/>
            <a:chExt cx="2322527" cy="1349201"/>
          </a:xfrm>
        </p:grpSpPr>
        <p:pic>
          <p:nvPicPr>
            <p:cNvPr id="9" name="Picture 8" descr="A person on a newspaper&#10;&#10;Description automatically generated with low confidence">
              <a:extLst>
                <a:ext uri="{FF2B5EF4-FFF2-40B4-BE49-F238E27FC236}">
                  <a16:creationId xmlns:a16="http://schemas.microsoft.com/office/drawing/2014/main" id="{9189EA3C-6224-BA41-935B-58F87E70D6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370" r="22887" b="85049"/>
            <a:stretch/>
          </p:blipFill>
          <p:spPr>
            <a:xfrm>
              <a:off x="6695153" y="489066"/>
              <a:ext cx="2321027" cy="313877"/>
            </a:xfrm>
            <a:prstGeom prst="rect">
              <a:avLst/>
            </a:prstGeom>
          </p:spPr>
        </p:pic>
        <p:pic>
          <p:nvPicPr>
            <p:cNvPr id="10" name="Picture 9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D52877C1-C1EF-0441-9B01-2D28CA5C5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0236"/>
            <a:stretch/>
          </p:blipFill>
          <p:spPr>
            <a:xfrm>
              <a:off x="6695153" y="802943"/>
              <a:ext cx="2322527" cy="103532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EE8836-7189-BF49-95B0-149992EBCEF1}"/>
              </a:ext>
            </a:extLst>
          </p:cNvPr>
          <p:cNvGrpSpPr/>
          <p:nvPr/>
        </p:nvGrpSpPr>
        <p:grpSpPr>
          <a:xfrm>
            <a:off x="6412505" y="3654416"/>
            <a:ext cx="2217145" cy="1380396"/>
            <a:chOff x="221226" y="322840"/>
            <a:chExt cx="5061346" cy="265204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47B50F-23B5-584A-9A31-16AC9F6A976C}"/>
                </a:ext>
              </a:extLst>
            </p:cNvPr>
            <p:cNvGrpSpPr/>
            <p:nvPr/>
          </p:nvGrpSpPr>
          <p:grpSpPr>
            <a:xfrm>
              <a:off x="221226" y="334494"/>
              <a:ext cx="5061346" cy="2640386"/>
              <a:chOff x="221226" y="334494"/>
              <a:chExt cx="5061346" cy="2640386"/>
            </a:xfrm>
          </p:grpSpPr>
          <p:pic>
            <p:nvPicPr>
              <p:cNvPr id="15" name="Picture 14" descr="Logo&#10;&#10;Description automatically generated">
                <a:extLst>
                  <a:ext uri="{FF2B5EF4-FFF2-40B4-BE49-F238E27FC236}">
                    <a16:creationId xmlns:a16="http://schemas.microsoft.com/office/drawing/2014/main" id="{7680638B-93A9-4F46-B55F-8E35F258C4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2786" b="64093"/>
              <a:stretch/>
            </p:blipFill>
            <p:spPr>
              <a:xfrm rot="5400000">
                <a:off x="3700995" y="1377971"/>
                <a:ext cx="2625053" cy="538100"/>
              </a:xfrm>
              <a:prstGeom prst="rect">
                <a:avLst/>
              </a:prstGeom>
            </p:spPr>
          </p:pic>
          <p:pic>
            <p:nvPicPr>
              <p:cNvPr id="16" name="Picture 15" descr="Logo&#10;&#10;Description automatically generated">
                <a:extLst>
                  <a:ext uri="{FF2B5EF4-FFF2-40B4-BE49-F238E27FC236}">
                    <a16:creationId xmlns:a16="http://schemas.microsoft.com/office/drawing/2014/main" id="{E232C8FE-0E01-1740-AFD4-770BCD51E3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64093"/>
              <a:stretch/>
            </p:blipFill>
            <p:spPr>
              <a:xfrm>
                <a:off x="2134985" y="1812523"/>
                <a:ext cx="3009900" cy="538100"/>
              </a:xfrm>
              <a:prstGeom prst="rect">
                <a:avLst/>
              </a:prstGeom>
            </p:spPr>
          </p:pic>
          <p:pic>
            <p:nvPicPr>
              <p:cNvPr id="17" name="Picture 16" descr="Logo&#10;&#10;Description automatically generated">
                <a:extLst>
                  <a:ext uri="{FF2B5EF4-FFF2-40B4-BE49-F238E27FC236}">
                    <a16:creationId xmlns:a16="http://schemas.microsoft.com/office/drawing/2014/main" id="{FE719F0C-12EA-674B-AABD-EEF8E5E645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64093"/>
              <a:stretch/>
            </p:blipFill>
            <p:spPr>
              <a:xfrm>
                <a:off x="221226" y="2436780"/>
                <a:ext cx="3009900" cy="538100"/>
              </a:xfrm>
              <a:prstGeom prst="rect">
                <a:avLst/>
              </a:prstGeom>
            </p:spPr>
          </p:pic>
          <p:pic>
            <p:nvPicPr>
              <p:cNvPr id="18" name="Picture 17" descr="Logo&#10;&#10;Description automatically generated">
                <a:extLst>
                  <a:ext uri="{FF2B5EF4-FFF2-40B4-BE49-F238E27FC236}">
                    <a16:creationId xmlns:a16="http://schemas.microsoft.com/office/drawing/2014/main" id="{7EDEC8C8-BE85-814A-B15A-B4F4FBB77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7950" y="1460948"/>
                <a:ext cx="3009900" cy="1498600"/>
              </a:xfrm>
              <a:prstGeom prst="rect">
                <a:avLst/>
              </a:prstGeom>
            </p:spPr>
          </p:pic>
          <p:pic>
            <p:nvPicPr>
              <p:cNvPr id="19" name="Picture 18" descr="Logo&#10;&#10;Description automatically generated">
                <a:extLst>
                  <a:ext uri="{FF2B5EF4-FFF2-40B4-BE49-F238E27FC236}">
                    <a16:creationId xmlns:a16="http://schemas.microsoft.com/office/drawing/2014/main" id="{462B557E-B597-6545-8CC3-7BDED9F4A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226" y="337979"/>
                <a:ext cx="3009900" cy="1498600"/>
              </a:xfrm>
              <a:prstGeom prst="rect">
                <a:avLst/>
              </a:prstGeom>
            </p:spPr>
          </p:pic>
          <p:pic>
            <p:nvPicPr>
              <p:cNvPr id="20" name="Picture 19" descr="Logo&#10;&#10;Description automatically generated">
                <a:extLst>
                  <a:ext uri="{FF2B5EF4-FFF2-40B4-BE49-F238E27FC236}">
                    <a16:creationId xmlns:a16="http://schemas.microsoft.com/office/drawing/2014/main" id="{1FFA466D-1762-C543-9CEC-37F959389A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5801" y="334495"/>
                <a:ext cx="3009900" cy="14986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4E1D0B5-3454-CC43-B705-F34ADEB1A4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4301" t="18136"/>
              <a:stretch/>
            </p:blipFill>
            <p:spPr>
              <a:xfrm>
                <a:off x="309714" y="1403015"/>
                <a:ext cx="4178710" cy="459497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BE81395A-AB24-834D-B96C-E030D75AFC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r="46228"/>
              <a:stretch/>
            </p:blipFill>
            <p:spPr>
              <a:xfrm>
                <a:off x="221226" y="855507"/>
                <a:ext cx="4916935" cy="561295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7221FA6-4381-DD46-A6C7-FEC944793E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r="56613"/>
              <a:stretch/>
            </p:blipFill>
            <p:spPr>
              <a:xfrm>
                <a:off x="270386" y="1839443"/>
                <a:ext cx="3967305" cy="67499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2FA1C82-91D7-E641-B03A-979928211C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43387" t="6411" r="1799" b="1"/>
              <a:stretch/>
            </p:blipFill>
            <p:spPr>
              <a:xfrm>
                <a:off x="270386" y="2343169"/>
                <a:ext cx="5012186" cy="631711"/>
              </a:xfrm>
              <a:prstGeom prst="rect">
                <a:avLst/>
              </a:prstGeom>
            </p:spPr>
          </p:pic>
        </p:grpSp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E81EB478-AD8D-E740-9A68-175D33CC3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b="69387"/>
            <a:stretch/>
          </p:blipFill>
          <p:spPr>
            <a:xfrm>
              <a:off x="227950" y="322840"/>
              <a:ext cx="5054622" cy="613720"/>
            </a:xfrm>
            <a:prstGeom prst="rect">
              <a:avLst/>
            </a:prstGeom>
          </p:spPr>
        </p:pic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8D294234-97E8-584D-8659-96EA825E4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25476" b="26424"/>
            <a:stretch/>
          </p:blipFill>
          <p:spPr>
            <a:xfrm>
              <a:off x="1151869" y="331324"/>
              <a:ext cx="3009900" cy="57421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576F28-76EA-3847-8D3E-B97B7ED27DE2}"/>
              </a:ext>
            </a:extLst>
          </p:cNvPr>
          <p:cNvGrpSpPr/>
          <p:nvPr/>
        </p:nvGrpSpPr>
        <p:grpSpPr>
          <a:xfrm>
            <a:off x="4210283" y="2274808"/>
            <a:ext cx="2112759" cy="1105042"/>
            <a:chOff x="1393170" y="3395611"/>
            <a:chExt cx="2527300" cy="1316357"/>
          </a:xfrm>
        </p:grpSpPr>
        <p:pic>
          <p:nvPicPr>
            <p:cNvPr id="26" name="Picture 25" descr="Logo&#10;&#10;Description automatically generated">
              <a:extLst>
                <a:ext uri="{FF2B5EF4-FFF2-40B4-BE49-F238E27FC236}">
                  <a16:creationId xmlns:a16="http://schemas.microsoft.com/office/drawing/2014/main" id="{D9957093-EDF2-AA48-9621-5E6BC6376A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786" b="64093"/>
            <a:stretch/>
          </p:blipFill>
          <p:spPr>
            <a:xfrm>
              <a:off x="1393170" y="3395611"/>
              <a:ext cx="2527300" cy="495620"/>
            </a:xfrm>
            <a:prstGeom prst="rect">
              <a:avLst/>
            </a:prstGeom>
          </p:spPr>
        </p:pic>
        <p:pic>
          <p:nvPicPr>
            <p:cNvPr id="27" name="Picture 26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F509E7B0-02B9-D04B-9C25-4F12EE321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93170" y="3645168"/>
              <a:ext cx="2527300" cy="1066800"/>
            </a:xfrm>
            <a:prstGeom prst="rect">
              <a:avLst/>
            </a:prstGeom>
          </p:spPr>
        </p:pic>
        <p:pic>
          <p:nvPicPr>
            <p:cNvPr id="28" name="Picture 27" descr="Logo&#10;&#10;Description automatically generated">
              <a:extLst>
                <a:ext uri="{FF2B5EF4-FFF2-40B4-BE49-F238E27FC236}">
                  <a16:creationId xmlns:a16="http://schemas.microsoft.com/office/drawing/2014/main" id="{E661F374-2B19-9346-95FF-355000A047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30735" b="34630"/>
            <a:stretch/>
          </p:blipFill>
          <p:spPr>
            <a:xfrm>
              <a:off x="1910926" y="3395611"/>
              <a:ext cx="1491787" cy="257252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A72D28B6-4782-4E42-8BCC-378BD63928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47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7384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 (1/2)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42907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it-IT" dirty="0"/>
              <a:t>Sviluppo di un </a:t>
            </a:r>
            <a:r>
              <a:rPr lang="it-IT" dirty="0" err="1"/>
              <a:t>digital</a:t>
            </a:r>
            <a:r>
              <a:rPr lang="it-IT" dirty="0"/>
              <a:t> twin (gemello digitale) in grado di integrare diversi dati ottenuti da</a:t>
            </a:r>
          </a:p>
          <a:p>
            <a:pPr lvl="1"/>
            <a:r>
              <a:rPr lang="it-IT" dirty="0"/>
              <a:t>Social media</a:t>
            </a:r>
          </a:p>
          <a:p>
            <a:pPr lvl="1"/>
            <a:r>
              <a:rPr lang="it-IT" dirty="0"/>
              <a:t>Sensori ambientali in acqua (boe intelligenti) e fuori dall’acqua</a:t>
            </a:r>
          </a:p>
          <a:p>
            <a:pPr lvl="1"/>
            <a:r>
              <a:rPr lang="it-IT" dirty="0"/>
              <a:t>Workshop con </a:t>
            </a:r>
            <a:r>
              <a:rPr lang="en-US" dirty="0"/>
              <a:t>stakeholders</a:t>
            </a:r>
            <a:r>
              <a:rPr lang="it-IT" dirty="0"/>
              <a:t> (associazioni di agricoltori, pescatori, associazioni turistiche, comune, regioni, scuole, NGO)</a:t>
            </a:r>
          </a:p>
          <a:p>
            <a:pPr lvl="1"/>
            <a:r>
              <a:rPr lang="it-IT" dirty="0"/>
              <a:t>Foto, video, report collezionati dai cittadini</a:t>
            </a:r>
          </a:p>
          <a:p>
            <a:r>
              <a:rPr lang="it-IT" dirty="0"/>
              <a:t>L’obiettivo finale è modellare ed analizzare le varie variabili che impattano la sostenibilità del Mar </a:t>
            </a:r>
            <a:r>
              <a:rPr lang="it-IT" dirty="0" err="1"/>
              <a:t>Menor</a:t>
            </a: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7E86E-2724-4244-A136-AD191CAEB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7384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 (2/2)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42907"/>
            <a:ext cx="7886700" cy="4351338"/>
          </a:xfrm>
        </p:spPr>
        <p:txBody>
          <a:bodyPr>
            <a:normAutofit/>
          </a:bodyPr>
          <a:lstStyle/>
          <a:p>
            <a:r>
              <a:rPr lang="it-IT" dirty="0"/>
              <a:t>Fase 1: Coinvolgimento dei cittadini e dei diversi </a:t>
            </a:r>
            <a:r>
              <a:rPr lang="it-IT" dirty="0" err="1"/>
              <a:t>stakeholders</a:t>
            </a:r>
            <a:r>
              <a:rPr lang="it-IT" dirty="0"/>
              <a:t> in workshop partecipativi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7E86E-2724-4244-A136-AD191CAEB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AAD5821-639A-FA4A-BD3C-4835D7A12D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/>
          <a:stretch/>
        </p:blipFill>
        <p:spPr bwMode="auto">
          <a:xfrm>
            <a:off x="105343" y="2838513"/>
            <a:ext cx="4203254" cy="288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57EB56-9A99-5049-A237-118C11964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101" y="4377180"/>
            <a:ext cx="4911746" cy="2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6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7384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 (2/2)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42907"/>
            <a:ext cx="7886700" cy="4351338"/>
          </a:xfrm>
        </p:spPr>
        <p:txBody>
          <a:bodyPr>
            <a:normAutofit/>
          </a:bodyPr>
          <a:lstStyle/>
          <a:p>
            <a:r>
              <a:rPr lang="it-IT" dirty="0"/>
              <a:t>Fase 1: Coinvolgimento dei cittadini e dei diversi </a:t>
            </a:r>
            <a:r>
              <a:rPr lang="it-IT" dirty="0" err="1"/>
              <a:t>stakeholders</a:t>
            </a:r>
            <a:r>
              <a:rPr lang="it-IT" dirty="0"/>
              <a:t> in workshop partecipativi</a:t>
            </a:r>
          </a:p>
          <a:p>
            <a:r>
              <a:rPr lang="it-IT" dirty="0"/>
              <a:t>Fase 2: Co-design di applicazioni per raccolta foto, video, report sia durante attività organizzate che in autonomia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7E86E-2724-4244-A136-AD191CAEB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9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 e Impatti attesi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Difficoltà affrontate: guadagnare la fiducia delle persone</a:t>
            </a:r>
          </a:p>
          <a:p>
            <a:pPr lvl="1"/>
            <a:r>
              <a:rPr lang="it-IT" dirty="0"/>
              <a:t>L’area è protagonista di diversi progetti e anche il governo spagnolo sta investendo molti soldi, ma nessun miglioramento</a:t>
            </a:r>
          </a:p>
          <a:p>
            <a:r>
              <a:rPr lang="it-IT" dirty="0"/>
              <a:t>Impatti attesi</a:t>
            </a:r>
          </a:p>
          <a:p>
            <a:pPr lvl="1"/>
            <a:r>
              <a:rPr lang="it-IT" dirty="0"/>
              <a:t>SOCIALI: Aumentare la consapevolezze delle persone sulle problematiche del Mar </a:t>
            </a:r>
            <a:r>
              <a:rPr lang="it-IT" dirty="0" err="1"/>
              <a:t>Menor</a:t>
            </a:r>
            <a:r>
              <a:rPr lang="it-IT" dirty="0"/>
              <a:t> e sui suoi delicati equilibri</a:t>
            </a:r>
          </a:p>
          <a:p>
            <a:pPr lvl="1"/>
            <a:r>
              <a:rPr lang="it-IT" dirty="0"/>
              <a:t>SCIENTIFICI: creazione di un modello digitale che include dati relativi al monitoraggio ambientale partecipativo</a:t>
            </a:r>
          </a:p>
          <a:p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25408-CFA3-9C44-94F6-0994401A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3" y="6189622"/>
            <a:ext cx="3074356" cy="5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en-GB" dirty="0" err="1"/>
              <a:t>Grazie</a:t>
            </a:r>
            <a:r>
              <a:rPr lang="en-GB" dirty="0"/>
              <a:t>!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Per </a:t>
            </a:r>
            <a:r>
              <a:rPr lang="en-GB" dirty="0" err="1"/>
              <a:t>maggiori</a:t>
            </a:r>
            <a:r>
              <a:rPr lang="en-GB" dirty="0"/>
              <a:t> </a:t>
            </a:r>
            <a:r>
              <a:rPr lang="en-GB" dirty="0" err="1"/>
              <a:t>informazioni</a:t>
            </a:r>
            <a:endParaRPr lang="en-GB" dirty="0"/>
          </a:p>
          <a:p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FDFCD-0299-6144-BAF8-31E65D492792}"/>
              </a:ext>
            </a:extLst>
          </p:cNvPr>
          <p:cNvSpPr txBox="1"/>
          <p:nvPr/>
        </p:nvSpPr>
        <p:spPr>
          <a:xfrm>
            <a:off x="5749290" y="4247039"/>
            <a:ext cx="23431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8CB61D"/>
                </a:solidFill>
              </a:rPr>
              <a:t>Catia Prandi</a:t>
            </a:r>
          </a:p>
          <a:p>
            <a:r>
              <a:rPr lang="it-IT" dirty="0"/>
              <a:t>catia.prandi2@unibo.it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3C6F80-A48B-AC48-BAFF-36BFA7AE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22" y="1807805"/>
            <a:ext cx="3074356" cy="508358"/>
          </a:xfrm>
          <a:prstGeom prst="rect">
            <a:avLst/>
          </a:prstGeom>
        </p:spPr>
      </p:pic>
      <p:pic>
        <p:nvPicPr>
          <p:cNvPr id="7" name="Picture 2" descr="Twitter - Wikipedia">
            <a:extLst>
              <a:ext uri="{FF2B5EF4-FFF2-40B4-BE49-F238E27FC236}">
                <a16:creationId xmlns:a16="http://schemas.microsoft.com/office/drawing/2014/main" id="{BBCD62E8-44BF-EC4B-9762-681788E0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99" y="4307893"/>
            <a:ext cx="353729" cy="28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acebook - Wikipedia">
            <a:extLst>
              <a:ext uri="{FF2B5EF4-FFF2-40B4-BE49-F238E27FC236}">
                <a16:creationId xmlns:a16="http://schemas.microsoft.com/office/drawing/2014/main" id="{528B75E1-E57C-6345-B5E3-A2BD6621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99" y="4781831"/>
            <a:ext cx="353729" cy="34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LinkedIn - App su Google Play">
            <a:extLst>
              <a:ext uri="{FF2B5EF4-FFF2-40B4-BE49-F238E27FC236}">
                <a16:creationId xmlns:a16="http://schemas.microsoft.com/office/drawing/2014/main" id="{8793B8B3-11DF-394D-A6BF-AE7F2672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891" y="4815326"/>
            <a:ext cx="284688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43FA2A-2D7C-8240-BF85-A7A1F7D7C6EB}"/>
              </a:ext>
            </a:extLst>
          </p:cNvPr>
          <p:cNvSpPr txBox="1"/>
          <p:nvPr/>
        </p:nvSpPr>
        <p:spPr>
          <a:xfrm>
            <a:off x="1059414" y="4309591"/>
            <a:ext cx="1367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@SMARTLAGOON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16125E-81B5-3048-899F-1B4E404E2A23}"/>
              </a:ext>
            </a:extLst>
          </p:cNvPr>
          <p:cNvSpPr txBox="1"/>
          <p:nvPr/>
        </p:nvSpPr>
        <p:spPr>
          <a:xfrm>
            <a:off x="3215777" y="4309591"/>
            <a:ext cx="2076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https</a:t>
            </a:r>
            <a:r>
              <a:rPr lang="it-IT" sz="1200" dirty="0"/>
              <a:t>://</a:t>
            </a:r>
            <a:r>
              <a:rPr lang="it-IT" sz="1200" dirty="0" err="1"/>
              <a:t>www.smartlagoon.eu</a:t>
            </a:r>
            <a:r>
              <a:rPr lang="it-IT" sz="1200" dirty="0"/>
              <a:t>/</a:t>
            </a:r>
          </a:p>
        </p:txBody>
      </p:sp>
      <p:pic>
        <p:nvPicPr>
          <p:cNvPr id="12" name="Picture 8" descr="Pictogram Web Website - Free vector graphic on Pixabay">
            <a:extLst>
              <a:ext uri="{FF2B5EF4-FFF2-40B4-BE49-F238E27FC236}">
                <a16:creationId xmlns:a16="http://schemas.microsoft.com/office/drawing/2014/main" id="{88032FD2-A5DC-AC40-BB9E-BC856EF0D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07" y="4300050"/>
            <a:ext cx="334199" cy="32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AD01AE-B86B-9941-A809-BE62985821C4}"/>
              </a:ext>
            </a:extLst>
          </p:cNvPr>
          <p:cNvSpPr txBox="1"/>
          <p:nvPr/>
        </p:nvSpPr>
        <p:spPr>
          <a:xfrm>
            <a:off x="3181366" y="4733558"/>
            <a:ext cx="21185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/>
              <a:t>https</a:t>
            </a:r>
            <a:r>
              <a:rPr lang="it-IT" sz="1100" dirty="0"/>
              <a:t>://</a:t>
            </a:r>
            <a:r>
              <a:rPr lang="it-IT" sz="1100" dirty="0" err="1"/>
              <a:t>www.linkedin.com</a:t>
            </a:r>
            <a:r>
              <a:rPr lang="it-IT" sz="1100" dirty="0"/>
              <a:t>/company/</a:t>
            </a:r>
            <a:r>
              <a:rPr lang="it-IT" sz="1100" dirty="0" err="1"/>
              <a:t>smartlagoon</a:t>
            </a:r>
            <a:r>
              <a:rPr lang="it-IT" sz="1100" dirty="0"/>
              <a:t>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5E8C04-9F7A-B34E-AAC6-7FC24AC636F6}"/>
              </a:ext>
            </a:extLst>
          </p:cNvPr>
          <p:cNvSpPr txBox="1"/>
          <p:nvPr/>
        </p:nvSpPr>
        <p:spPr>
          <a:xfrm>
            <a:off x="1099021" y="4814939"/>
            <a:ext cx="134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@</a:t>
            </a:r>
            <a:r>
              <a:rPr lang="it-IT" sz="1200" dirty="0" err="1"/>
              <a:t>smartlagoon.eu</a:t>
            </a:r>
            <a:endParaRPr lang="it-IT" sz="12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0C3C03-1F25-E547-918F-791B54D0DE3C}"/>
              </a:ext>
            </a:extLst>
          </p:cNvPr>
          <p:cNvCxnSpPr>
            <a:cxnSpLocks/>
          </p:cNvCxnSpPr>
          <p:nvPr/>
        </p:nvCxnSpPr>
        <p:spPr>
          <a:xfrm flipV="1">
            <a:off x="573575" y="4133801"/>
            <a:ext cx="7701745" cy="11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29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5061</TotalTime>
  <Words>362</Words>
  <Application>Microsoft Macintosh PowerPoint</Application>
  <PresentationFormat>On-screen Show (4:3)</PresentationFormat>
  <Paragraphs>44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Il Progetto </vt:lpstr>
      <vt:lpstr>Overview</vt:lpstr>
      <vt:lpstr>Problema affrontato</vt:lpstr>
      <vt:lpstr>Metodologia (1/2) </vt:lpstr>
      <vt:lpstr>Metodologia (2/2) </vt:lpstr>
      <vt:lpstr>Metodologia (2/2) </vt:lpstr>
      <vt:lpstr>Sfide e Impatti attesi</vt:lpstr>
      <vt:lpstr>Grazie!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Catia Prandi</cp:lastModifiedBy>
  <cp:revision>38</cp:revision>
  <dcterms:created xsi:type="dcterms:W3CDTF">2021-10-20T07:34:29Z</dcterms:created>
  <dcterms:modified xsi:type="dcterms:W3CDTF">2021-11-11T07:58:33Z</dcterms:modified>
</cp:coreProperties>
</file>