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XPOLLI%20%20FORMAZ/CrossPolli%2025%20ott2021.ppt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015" y="2360326"/>
            <a:ext cx="7772400" cy="1250070"/>
          </a:xfrm>
        </p:spPr>
        <p:txBody>
          <a:bodyPr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tabLst/>
              <a:defRPr/>
            </a:pPr>
            <a:r>
              <a:rPr lang="it-IT" sz="4000" b="1" i="1" dirty="0"/>
              <a:t>Un progetto di Citizen Science sugli insetti impollinatori</a:t>
            </a:r>
          </a:p>
        </p:txBody>
      </p:sp>
      <p:pic>
        <p:nvPicPr>
          <p:cNvPr id="4" name="Google Shape;90;p1">
            <a:extLst>
              <a:ext uri="{FF2B5EF4-FFF2-40B4-BE49-F238E27FC236}">
                <a16:creationId xmlns:a16="http://schemas.microsoft.com/office/drawing/2014/main" id="{63FC40FE-CDA4-4B7E-982F-8AD9054D1F56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19" y="882207"/>
            <a:ext cx="3510793" cy="13586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4A11F67-9AF0-4B48-8D6D-0E72D8D6F9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7"/>
          <a:stretch/>
        </p:blipFill>
        <p:spPr>
          <a:xfrm>
            <a:off x="2142117" y="3577657"/>
            <a:ext cx="4848263" cy="1753264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82C5FAC1-B94B-4B61-8233-1D56F34F8F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75" y="3840435"/>
            <a:ext cx="943063" cy="1015605"/>
          </a:xfrm>
          <a:prstGeom prst="rect">
            <a:avLst/>
          </a:prstGeom>
          <a:ln w="12700"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380" y="3838668"/>
            <a:ext cx="1066692" cy="105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5651689" cy="1219133"/>
          </a:xfrm>
        </p:spPr>
        <p:txBody>
          <a:bodyPr>
            <a:normAutofit/>
          </a:bodyPr>
          <a:lstStyle/>
          <a:p>
            <a:pPr algn="ctr"/>
            <a:r>
              <a:rPr lang="it-IT" sz="3200" b="1" i="1" u="none" strike="noStrike" dirty="0">
                <a:solidFill>
                  <a:srgbClr val="000000"/>
                </a:solidFill>
                <a:effectLst/>
              </a:rPr>
              <a:t>Perché un progetto sugli impollinatori?</a:t>
            </a:r>
            <a:endParaRPr lang="it-IT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65044" y="1974574"/>
            <a:ext cx="4306956" cy="4883426"/>
          </a:xfrm>
        </p:spPr>
        <p:txBody>
          <a:bodyPr>
            <a:normAutofit fontScale="85000" lnSpcReduction="20000"/>
          </a:bodyPr>
          <a:lstStyle/>
          <a:p>
            <a:pPr fontAlgn="base">
              <a:spcAft>
                <a:spcPts val="0"/>
              </a:spcAft>
            </a:pPr>
            <a:r>
              <a:rPr lang="it-IT" sz="2400" dirty="0"/>
              <a:t>Il declino degli insetti impollinatori è causato da: cambiamenti climatici, agricoltura intensiva ed utilizzo di pesticidi, degrado e frammentazione degli habitat, attacchi di agenti patogeni e parassiti, specie aliene</a:t>
            </a:r>
          </a:p>
          <a:p>
            <a:pPr fontAlgn="base">
              <a:spcAft>
                <a:spcPts val="0"/>
              </a:spcAft>
            </a:pPr>
            <a:r>
              <a:rPr lang="it-IT" sz="2400" dirty="0"/>
              <a:t>Gli insetti impollinatori svolgono un ruolo fondamentale nel </a:t>
            </a:r>
            <a:r>
              <a:rPr lang="it-IT" sz="2400" b="1" dirty="0"/>
              <a:t>mantenimento della biodiversità </a:t>
            </a:r>
            <a:r>
              <a:rPr lang="it-IT" sz="2400" dirty="0"/>
              <a:t>e della </a:t>
            </a:r>
            <a:r>
              <a:rPr lang="it-IT" sz="2400" b="1" dirty="0"/>
              <a:t>produttività agricola</a:t>
            </a:r>
            <a:r>
              <a:rPr lang="it-IT" sz="2400" dirty="0"/>
              <a:t>. </a:t>
            </a:r>
            <a:r>
              <a:rPr lang="it-IT" sz="2400" i="1" dirty="0"/>
              <a:t>Più di un terzo di ciò che mangiamo deriva dal servizio di impollinazione degli insetti</a:t>
            </a:r>
          </a:p>
          <a:p>
            <a:pPr marL="0" indent="0" algn="ctr" fontAlgn="base">
              <a:spcAft>
                <a:spcPts val="0"/>
              </a:spcAft>
              <a:buNone/>
            </a:pPr>
            <a:r>
              <a:rPr lang="it-IT" sz="3200" b="1" i="1" dirty="0">
                <a:latin typeface="+mj-lt"/>
              </a:rPr>
              <a:t>Quali soluzioni adottare?</a:t>
            </a:r>
          </a:p>
          <a:p>
            <a:pPr fontAlgn="base"/>
            <a:r>
              <a:rPr lang="it-IT" sz="2400" dirty="0"/>
              <a:t>Diffondere la conoscenza e il ruolo degli impollinatori</a:t>
            </a:r>
          </a:p>
          <a:p>
            <a:pPr fontAlgn="base"/>
            <a:r>
              <a:rPr lang="it-IT" sz="2400" dirty="0"/>
              <a:t>Monitorare distribuzione ed abbondanza dei diversi macrogruppi di impollinatori</a:t>
            </a:r>
          </a:p>
          <a:p>
            <a:pPr fontAlgn="base"/>
            <a:r>
              <a:rPr lang="it-IT" sz="2400" dirty="0"/>
              <a:t>Tutelare gli habitat naturali</a:t>
            </a:r>
          </a:p>
          <a:p>
            <a:pPr fontAlgn="base"/>
            <a:endParaRPr lang="it-IT" dirty="0"/>
          </a:p>
        </p:txBody>
      </p:sp>
      <p:pic>
        <p:nvPicPr>
          <p:cNvPr id="6" name="Google Shape;203;p6">
            <a:extLst>
              <a:ext uri="{FF2B5EF4-FFF2-40B4-BE49-F238E27FC236}">
                <a16:creationId xmlns:a16="http://schemas.microsoft.com/office/drawing/2014/main" id="{D48C9E79-521A-4782-BB74-112B2DA8EED4}"/>
              </a:ext>
            </a:extLst>
          </p:cNvPr>
          <p:cNvPicPr preferRelativeResize="0">
            <a:picLocks noGrp="1"/>
          </p:cNvPicPr>
          <p:nvPr>
            <p:ph type="pic" idx="1"/>
          </p:nvPr>
        </p:nvPicPr>
        <p:blipFill rotWithShape="1">
          <a:blip r:embed="rId2"/>
          <a:srcRect l="15791" r="15791"/>
          <a:stretch/>
        </p:blipFill>
        <p:spPr>
          <a:xfrm>
            <a:off x="4818762" y="2292934"/>
            <a:ext cx="3679896" cy="3889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80161"/>
            <a:ext cx="7886700" cy="90137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i="1" dirty="0">
                <a:solidFill>
                  <a:srgbClr val="000000"/>
                </a:solidFill>
              </a:rPr>
              <a:t>Il metodo adottato nel progetto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8329"/>
            <a:ext cx="7886700" cy="307595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251FC-F109-4CC7-913A-FB728CFE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079" y="3774081"/>
            <a:ext cx="1321275" cy="2542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Google Shape;239;p10">
            <a:extLst>
              <a:ext uri="{FF2B5EF4-FFF2-40B4-BE49-F238E27FC236}">
                <a16:creationId xmlns:a16="http://schemas.microsoft.com/office/drawing/2014/main" id="{39829183-C16D-4655-9CBD-8945D05385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4313" y="997975"/>
            <a:ext cx="3811657" cy="24018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4498607-AA02-4DF9-8F9B-5A765E4CED6F}"/>
              </a:ext>
            </a:extLst>
          </p:cNvPr>
          <p:cNvSpPr txBox="1"/>
          <p:nvPr/>
        </p:nvSpPr>
        <p:spPr>
          <a:xfrm>
            <a:off x="6609521" y="2607503"/>
            <a:ext cx="213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3D2339B-31C1-4D9C-9863-B91A0D931602}"/>
              </a:ext>
            </a:extLst>
          </p:cNvPr>
          <p:cNvSpPr txBox="1"/>
          <p:nvPr/>
        </p:nvSpPr>
        <p:spPr>
          <a:xfrm>
            <a:off x="265044" y="1417983"/>
            <a:ext cx="40998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Le </a:t>
            </a:r>
            <a:r>
              <a:rPr lang="it-IT" sz="2000" i="1" dirty="0"/>
              <a:t>fasi</a:t>
            </a:r>
            <a:r>
              <a:rPr lang="it-IT" sz="2000" dirty="0"/>
              <a:t> di </a:t>
            </a:r>
            <a:r>
              <a:rPr lang="it-IT" sz="2000" dirty="0" err="1"/>
              <a:t>Cross-Polli:Nation</a:t>
            </a:r>
            <a:r>
              <a:rPr lang="it-IT" sz="2000" dirty="0"/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Conoscere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Raccogliere dati </a:t>
            </a:r>
            <a:r>
              <a:rPr lang="it-IT" sz="2000" dirty="0"/>
              <a:t>seguendo un protocollo scientifico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Creare habitat </a:t>
            </a:r>
            <a:r>
              <a:rPr lang="it-IT" sz="2000" dirty="0"/>
              <a:t>adatti agli impollinatori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Comunicare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775698-ECD3-4466-A844-702D5AE10F72}"/>
              </a:ext>
            </a:extLst>
          </p:cNvPr>
          <p:cNvSpPr txBox="1"/>
          <p:nvPr/>
        </p:nvSpPr>
        <p:spPr>
          <a:xfrm>
            <a:off x="265043" y="3774081"/>
            <a:ext cx="70674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it-IT" sz="2000" dirty="0"/>
              <a:t>Partecipare è facile! </a:t>
            </a:r>
          </a:p>
          <a:p>
            <a:pPr marL="0" indent="0">
              <a:buNone/>
            </a:pPr>
            <a:r>
              <a:rPr lang="it-IT" sz="2000" dirty="0"/>
              <a:t>Su </a:t>
            </a:r>
            <a:r>
              <a:rPr lang="it-IT" sz="2000" dirty="0">
                <a:hlinkClick r:id="rId4" action="ppaction://hlinkpres?slideindex=1&amp;slidetitle="/>
              </a:rPr>
              <a:t>xpollination.org  </a:t>
            </a:r>
            <a:r>
              <a:rPr lang="it-IT" sz="2000" dirty="0"/>
              <a:t>trovi il kit con tutti gli strumenti necessari: </a:t>
            </a:r>
          </a:p>
          <a:p>
            <a:pPr marL="0" indent="0">
              <a:buNone/>
            </a:pPr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Manuale delle attività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Guida ai fiori «target»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Manuale di supporto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Sceda scaricabile per raccogliere dati durante l’attività di campo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Form online per immissione dati, ospitato da ISPRA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Altri strumenti: giochi interattivi, corsi di formazione online, </a:t>
            </a:r>
            <a:r>
              <a:rPr lang="it-IT" sz="2000" dirty="0" err="1"/>
              <a:t>ecc</a:t>
            </a:r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1"/>
            <a:ext cx="7256393" cy="106017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i="1" u="none" strike="noStrike" dirty="0">
                <a:solidFill>
                  <a:srgbClr val="000000"/>
                </a:solidFill>
                <a:effectLst/>
              </a:rPr>
              <a:t>Impatti attesi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27652"/>
            <a:ext cx="7886700" cy="5751443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sz="2400" dirty="0"/>
              <a:t>Miglioramento del quadro relativo a distribuzione e abbondanza degli impollinatori sia in Toscana che in altre regioni</a:t>
            </a:r>
          </a:p>
          <a:p>
            <a:r>
              <a:rPr lang="it-IT" sz="2400" dirty="0"/>
              <a:t>Coinvolgimento dei cittadini, a partire dagli studenti delle scuole, dall’infanzia alle secondarie superiori, fino a raggiungere famiglie, amici, conoscenti, ecc.</a:t>
            </a:r>
          </a:p>
          <a:p>
            <a:r>
              <a:rPr lang="it-IT" sz="2400" dirty="0"/>
              <a:t>Coinvolgimento di alcune amministrazioni comunali locali al fine di allargare la platea dei partecipanti al progetto e indirizzare le politiche di gestione dell’ambiente e del verde pubblico</a:t>
            </a:r>
          </a:p>
          <a:p>
            <a:r>
              <a:rPr lang="it-IT" sz="2400" dirty="0"/>
              <a:t>Creare una comunità di persone con un ruolo attivo nel supportare la ricerca scientifica dedicata agli impollinatori e capace di intervenire con azioni mirate al miglioramento degli habitat nei contesti urbani ed extraurbani</a:t>
            </a:r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2039"/>
          </a:xfrm>
        </p:spPr>
        <p:txBody>
          <a:bodyPr>
            <a:normAutofit/>
          </a:bodyPr>
          <a:lstStyle/>
          <a:p>
            <a:pPr algn="ctr"/>
            <a:r>
              <a:rPr lang="it-IT" sz="3200" b="1" i="1" dirty="0"/>
              <a:t>Sfide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7165"/>
            <a:ext cx="7886700" cy="4651513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2400" dirty="0"/>
              <a:t>Raccogliere un numero significativo di dati sui macrogruppi di insetti impollinatori in Toscana e in altre regioni italiane condividendo idee, metodi e tecnologie</a:t>
            </a:r>
          </a:p>
          <a:p>
            <a:r>
              <a:rPr lang="it-IT" sz="2400" dirty="0"/>
              <a:t>Portare avanti la collaborazione con il team inglese e con gli orti botanici delle università toscane per  arricchire il progetto di nuovi strumenti e condividere i dati raccolti</a:t>
            </a:r>
          </a:p>
          <a:p>
            <a:r>
              <a:rPr lang="it-IT" sz="2400" dirty="0"/>
              <a:t>Fare rete con altri progetti dedicati agli impollinatori 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893E2A82-CCF7-4BFB-8553-D62FD4D8B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8191">
            <a:off x="5894209" y="4205591"/>
            <a:ext cx="1850853" cy="23158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FAF12B4F-35CF-44F1-BDB1-3CCBA1405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44953">
            <a:off x="4301730" y="4323843"/>
            <a:ext cx="1552396" cy="22476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9BF402-CF42-4406-B991-A2E40B091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94844">
            <a:off x="2375638" y="4286403"/>
            <a:ext cx="1688758" cy="23225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1655841-EE02-40C0-967F-39B17F1FFBA5}"/>
              </a:ext>
            </a:extLst>
          </p:cNvPr>
          <p:cNvSpPr txBox="1"/>
          <p:nvPr/>
        </p:nvSpPr>
        <p:spPr>
          <a:xfrm>
            <a:off x="459449" y="5447682"/>
            <a:ext cx="1022191" cy="104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358</Words>
  <Application>Microsoft Office PowerPoint</Application>
  <PresentationFormat>Presentazione su schermo (4:3)</PresentationFormat>
  <Paragraphs>35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Un progetto di Citizen Science sugli insetti impollinatori</vt:lpstr>
      <vt:lpstr>Perché un progetto sugli impollinatori?</vt:lpstr>
      <vt:lpstr>Il metodo adottato nel progetto </vt:lpstr>
      <vt:lpstr>Impatti attesi </vt:lpstr>
      <vt:lpstr>Sfide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paola talluri</cp:lastModifiedBy>
  <cp:revision>19</cp:revision>
  <dcterms:created xsi:type="dcterms:W3CDTF">2021-10-20T07:34:29Z</dcterms:created>
  <dcterms:modified xsi:type="dcterms:W3CDTF">2021-11-10T07:43:36Z</dcterms:modified>
</cp:coreProperties>
</file>