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36" r:id="rId3"/>
    <p:sldId id="435" r:id="rId4"/>
    <p:sldId id="436" r:id="rId5"/>
    <p:sldId id="433" r:id="rId6"/>
    <p:sldId id="434" r:id="rId7"/>
    <p:sldId id="426" r:id="rId8"/>
    <p:sldId id="429" r:id="rId9"/>
    <p:sldId id="425" r:id="rId10"/>
    <p:sldId id="428" r:id="rId11"/>
    <p:sldId id="424" r:id="rId12"/>
    <p:sldId id="430" r:id="rId13"/>
    <p:sldId id="431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1F54F-3D3E-4020-8C9E-CD69A7F2A9D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00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1F54F-3D3E-4020-8C9E-CD69A7F2A9D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32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12/11/21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9.emf"/><Relationship Id="rId7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emf"/><Relationship Id="rId11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24.png"/><Relationship Id="rId4" Type="http://schemas.openxmlformats.org/officeDocument/2006/relationships/image" Target="../media/image30.jpe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51421"/>
            <a:ext cx="8725989" cy="1535244"/>
          </a:xfrm>
        </p:spPr>
        <p:txBody>
          <a:bodyPr lIns="0" tIns="0" rIns="0" bIns="0">
            <a:noAutofit/>
          </a:bodyPr>
          <a:lstStyle/>
          <a:p>
            <a:r>
              <a:rPr lang="en-GB" sz="3600" b="1" dirty="0"/>
              <a:t>Environmental education and tourism: promoting tourist awareness through informal activities </a:t>
            </a:r>
            <a:endParaRPr lang="it-IT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EF9DC0-37EB-3D4B-AF8F-825480A3FF76}"/>
              </a:ext>
            </a:extLst>
          </p:cNvPr>
          <p:cNvSpPr txBox="1"/>
          <p:nvPr/>
        </p:nvSpPr>
        <p:spPr>
          <a:xfrm>
            <a:off x="159264" y="3393757"/>
            <a:ext cx="8407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Mariana Machado Toffolo, Stefano Goffredo, Marta Meschini, Erik Caroselli, Silvia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Franzellitti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Francesca Prati, Ginevra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Simoncini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Marco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Visentin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Valentina Airi, Simone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Branchini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 Fiorella Prada, Alessio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Boattini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Viviana Brambilla,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Grit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Martinez, Chiara Marchini.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17992AC1-F73A-174A-AEB0-A9A18E7B7E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3"/>
          <a:stretch/>
        </p:blipFill>
        <p:spPr>
          <a:xfrm>
            <a:off x="1962150" y="5208271"/>
            <a:ext cx="5219700" cy="576580"/>
          </a:xfrm>
          <a:prstGeom prst="rect">
            <a:avLst/>
          </a:prstGeom>
        </p:spPr>
      </p:pic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EEEB29FF-1211-8D45-9B76-313349C97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3"/>
          <a:stretch/>
        </p:blipFill>
        <p:spPr>
          <a:xfrm>
            <a:off x="1962150" y="5496561"/>
            <a:ext cx="5219700" cy="576580"/>
          </a:xfrm>
          <a:prstGeom prst="rect">
            <a:avLst/>
          </a:prstGeom>
        </p:spPr>
      </p:pic>
      <p:pic>
        <p:nvPicPr>
          <p:cNvPr id="9" name="Picture 5" descr="C:\Users\Patrizia\Desktop\Nuova cartella\msg 500px.png">
            <a:extLst>
              <a:ext uri="{FF2B5EF4-FFF2-40B4-BE49-F238E27FC236}">
                <a16:creationId xmlns:a16="http://schemas.microsoft.com/office/drawing/2014/main" id="{2988B150-6E1B-EE4A-8E69-2728C1B70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848" y="4738231"/>
            <a:ext cx="940079" cy="94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Text, letter&#10;&#10;Description automatically generated">
            <a:extLst>
              <a:ext uri="{FF2B5EF4-FFF2-40B4-BE49-F238E27FC236}">
                <a16:creationId xmlns:a16="http://schemas.microsoft.com/office/drawing/2014/main" id="{509A8462-C538-7F42-B3A6-C7788719DC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0" b="16096"/>
          <a:stretch/>
        </p:blipFill>
        <p:spPr>
          <a:xfrm>
            <a:off x="3635199" y="4844772"/>
            <a:ext cx="1384823" cy="940079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1D14B42C-A8C5-C740-8164-D5F12925DF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5" r="30299"/>
          <a:stretch/>
        </p:blipFill>
        <p:spPr>
          <a:xfrm>
            <a:off x="1473371" y="5009339"/>
            <a:ext cx="1469002" cy="58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po 35"/>
          <p:cNvGrpSpPr/>
          <p:nvPr/>
        </p:nvGrpSpPr>
        <p:grpSpPr>
          <a:xfrm>
            <a:off x="309846" y="1814413"/>
            <a:ext cx="3728797" cy="4391205"/>
            <a:chOff x="4596710" y="1931184"/>
            <a:chExt cx="2448272" cy="3375422"/>
          </a:xfrm>
        </p:grpSpPr>
        <p:pic>
          <p:nvPicPr>
            <p:cNvPr id="50" name="Immagine 49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985" y="1931184"/>
              <a:ext cx="1883723" cy="2695149"/>
            </a:xfrm>
            <a:prstGeom prst="rect">
              <a:avLst/>
            </a:prstGeom>
          </p:spPr>
        </p:pic>
        <p:sp>
          <p:nvSpPr>
            <p:cNvPr id="51" name="CasellaDiTesto 50"/>
            <p:cNvSpPr txBox="1"/>
            <p:nvPr/>
          </p:nvSpPr>
          <p:spPr>
            <a:xfrm>
              <a:off x="4596710" y="4738811"/>
              <a:ext cx="2448272" cy="567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/>
                <a:t>STE: </a:t>
              </a:r>
              <a:r>
                <a:rPr lang="it-IT" sz="1400" b="1" dirty="0" err="1"/>
                <a:t>Scuba</a:t>
              </a:r>
              <a:r>
                <a:rPr lang="it-IT" sz="1400" b="1" dirty="0"/>
                <a:t> </a:t>
              </a:r>
              <a:r>
                <a:rPr lang="it-IT" sz="1400" b="1" dirty="0" err="1"/>
                <a:t>Tourism</a:t>
              </a:r>
              <a:endParaRPr lang="it-IT" sz="1400" b="1" dirty="0"/>
            </a:p>
            <a:p>
              <a:pPr algn="ctr"/>
              <a:r>
                <a:rPr lang="it-IT" sz="1400" b="1" dirty="0"/>
                <a:t>for the Environment</a:t>
              </a:r>
            </a:p>
            <a:p>
              <a:pPr algn="ctr"/>
              <a:r>
                <a:rPr lang="it-IT" sz="1400" dirty="0"/>
                <a:t>(2007-2015)</a:t>
              </a:r>
            </a:p>
          </p:txBody>
        </p:sp>
      </p:grpSp>
      <p:sp>
        <p:nvSpPr>
          <p:cNvPr id="56" name="Rectangle 1"/>
          <p:cNvSpPr/>
          <p:nvPr/>
        </p:nvSpPr>
        <p:spPr>
          <a:xfrm>
            <a:off x="309846" y="606501"/>
            <a:ext cx="8731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STE: Scuba Tourism for the Environment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347B96-E877-6743-847E-4137073A559F}"/>
              </a:ext>
            </a:extLst>
          </p:cNvPr>
          <p:cNvSpPr txBox="1"/>
          <p:nvPr/>
        </p:nvSpPr>
        <p:spPr>
          <a:xfrm>
            <a:off x="4572000" y="1814413"/>
            <a:ext cx="3139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Subacquei recreativi per il monitoragio della biodiversità del Mar Rosso </a:t>
            </a:r>
            <a:endParaRPr lang="en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22F3DD-BAAE-3D4A-A24D-698E8793AEC3}"/>
              </a:ext>
            </a:extLst>
          </p:cNvPr>
          <p:cNvSpPr txBox="1"/>
          <p:nvPr/>
        </p:nvSpPr>
        <p:spPr>
          <a:xfrm>
            <a:off x="4675758" y="3945654"/>
            <a:ext cx="31399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dirty="0">
                <a:latin typeface="Calibri" panose="020F0502020204030204" pitchFamily="34" charset="0"/>
                <a:cs typeface="Calibri" panose="020F0502020204030204" pitchFamily="34" charset="0"/>
              </a:rPr>
              <a:t>- Attività informali di educazione ambientale presso resort</a:t>
            </a:r>
          </a:p>
        </p:txBody>
      </p:sp>
    </p:spTree>
    <p:extLst>
      <p:ext uri="{BB962C8B-B14F-4D97-AF65-F5344CB8AC3E}">
        <p14:creationId xmlns:p14="http://schemas.microsoft.com/office/powerpoint/2010/main" val="49242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"/>
          <p:cNvSpPr/>
          <p:nvPr/>
        </p:nvSpPr>
        <p:spPr>
          <a:xfrm>
            <a:off x="309846" y="606501"/>
            <a:ext cx="8731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STE: Scuba Tourism for the Environment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347B96-E877-6743-847E-4137073A559F}"/>
              </a:ext>
            </a:extLst>
          </p:cNvPr>
          <p:cNvSpPr txBox="1"/>
          <p:nvPr/>
        </p:nvSpPr>
        <p:spPr>
          <a:xfrm>
            <a:off x="1142501" y="1557034"/>
            <a:ext cx="7007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dirty="0">
                <a:latin typeface="Calibri" panose="020F0502020204030204" pitchFamily="34" charset="0"/>
                <a:cs typeface="Calibri" panose="020F0502020204030204" pitchFamily="34" charset="0"/>
              </a:rPr>
              <a:t>Monitoraggio della biodiversità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031FD-FD5C-F144-A7C2-41079184B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390" y="3305011"/>
            <a:ext cx="4140384" cy="30685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70DF97-5E8C-8248-951C-346816B4F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6" y="2163661"/>
            <a:ext cx="4200544" cy="300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2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"/>
          <p:cNvSpPr/>
          <p:nvPr/>
        </p:nvSpPr>
        <p:spPr>
          <a:xfrm>
            <a:off x="309846" y="606501"/>
            <a:ext cx="8731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STE: Scuba Tourism for the Environment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22F3DD-BAAE-3D4A-A24D-698E8793AEC3}"/>
              </a:ext>
            </a:extLst>
          </p:cNvPr>
          <p:cNvSpPr txBox="1"/>
          <p:nvPr/>
        </p:nvSpPr>
        <p:spPr>
          <a:xfrm>
            <a:off x="914400" y="1510867"/>
            <a:ext cx="75007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dirty="0">
                <a:latin typeface="Calibri" panose="020F0502020204030204" pitchFamily="34" charset="0"/>
                <a:cs typeface="Calibri" panose="020F0502020204030204" pitchFamily="34" charset="0"/>
              </a:rPr>
              <a:t>Educazione ambientale</a:t>
            </a:r>
            <a:endParaRPr lang="en-IT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2B0C1-9B92-6F47-A710-E88FE3D40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9" y="2286444"/>
            <a:ext cx="2961421" cy="41907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7B4704-538A-9944-A952-F7BFB0A7B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6" y="2640685"/>
            <a:ext cx="4870327" cy="348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8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po 35"/>
          <p:cNvGrpSpPr/>
          <p:nvPr/>
        </p:nvGrpSpPr>
        <p:grpSpPr>
          <a:xfrm>
            <a:off x="309846" y="1814413"/>
            <a:ext cx="3728797" cy="4391205"/>
            <a:chOff x="4596710" y="1931184"/>
            <a:chExt cx="2448272" cy="3375422"/>
          </a:xfrm>
        </p:grpSpPr>
        <p:pic>
          <p:nvPicPr>
            <p:cNvPr id="50" name="Immagine 49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985" y="1931184"/>
              <a:ext cx="1883723" cy="2695149"/>
            </a:xfrm>
            <a:prstGeom prst="rect">
              <a:avLst/>
            </a:prstGeom>
          </p:spPr>
        </p:pic>
        <p:sp>
          <p:nvSpPr>
            <p:cNvPr id="51" name="CasellaDiTesto 50"/>
            <p:cNvSpPr txBox="1"/>
            <p:nvPr/>
          </p:nvSpPr>
          <p:spPr>
            <a:xfrm>
              <a:off x="4596710" y="4738811"/>
              <a:ext cx="2448272" cy="567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/>
                <a:t>STE: </a:t>
              </a:r>
              <a:r>
                <a:rPr lang="it-IT" sz="1400" b="1" dirty="0" err="1"/>
                <a:t>Scuba</a:t>
              </a:r>
              <a:r>
                <a:rPr lang="it-IT" sz="1400" b="1" dirty="0"/>
                <a:t> </a:t>
              </a:r>
              <a:r>
                <a:rPr lang="it-IT" sz="1400" b="1" dirty="0" err="1"/>
                <a:t>Tourism</a:t>
              </a:r>
              <a:endParaRPr lang="it-IT" sz="1400" b="1" dirty="0"/>
            </a:p>
            <a:p>
              <a:pPr algn="ctr"/>
              <a:r>
                <a:rPr lang="it-IT" sz="1400" b="1" dirty="0"/>
                <a:t>for the Environment</a:t>
              </a:r>
            </a:p>
            <a:p>
              <a:pPr algn="ctr"/>
              <a:r>
                <a:rPr lang="it-IT" sz="1400" dirty="0"/>
                <a:t>(2007-2015)</a:t>
              </a:r>
            </a:p>
          </p:txBody>
        </p:sp>
      </p:grpSp>
      <p:sp>
        <p:nvSpPr>
          <p:cNvPr id="56" name="Rectangle 1"/>
          <p:cNvSpPr/>
          <p:nvPr/>
        </p:nvSpPr>
        <p:spPr>
          <a:xfrm>
            <a:off x="309846" y="606501"/>
            <a:ext cx="8731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STE: Scuba Tourism for the Environment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347B96-E877-6743-847E-4137073A559F}"/>
              </a:ext>
            </a:extLst>
          </p:cNvPr>
          <p:cNvSpPr txBox="1"/>
          <p:nvPr/>
        </p:nvSpPr>
        <p:spPr>
          <a:xfrm>
            <a:off x="4572000" y="1814413"/>
            <a:ext cx="3139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dirty="0">
                <a:latin typeface="Calibri" panose="020F0502020204030204" pitchFamily="34" charset="0"/>
                <a:cs typeface="Calibri" panose="020F0502020204030204" pitchFamily="34" charset="0"/>
              </a:rPr>
              <a:t>- 16,164 volontari coinvolti nel monitoraggio della biodiversità del Mar Rosso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22F3DD-BAAE-3D4A-A24D-698E8793AEC3}"/>
              </a:ext>
            </a:extLst>
          </p:cNvPr>
          <p:cNvSpPr txBox="1"/>
          <p:nvPr/>
        </p:nvSpPr>
        <p:spPr>
          <a:xfrm>
            <a:off x="4418043" y="4025167"/>
            <a:ext cx="34478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Tx/>
              <a:buChar char="-"/>
            </a:pPr>
            <a:r>
              <a:rPr lang="en-IT" sz="2400" dirty="0">
                <a:latin typeface="Calibri" panose="020F0502020204030204" pitchFamily="34" charset="0"/>
                <a:cs typeface="Calibri" panose="020F0502020204030204" pitchFamily="34" charset="0"/>
              </a:rPr>
              <a:t>212 volontari coinvolti nelle attività di educazione ambientale (2012/2013)</a:t>
            </a:r>
            <a:endParaRPr lang="en-IT" sz="2400" dirty="0"/>
          </a:p>
        </p:txBody>
      </p:sp>
    </p:spTree>
    <p:extLst>
      <p:ext uri="{BB962C8B-B14F-4D97-AF65-F5344CB8AC3E}">
        <p14:creationId xmlns:p14="http://schemas.microsoft.com/office/powerpoint/2010/main" val="49706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po 35"/>
          <p:cNvGrpSpPr/>
          <p:nvPr/>
        </p:nvGrpSpPr>
        <p:grpSpPr>
          <a:xfrm>
            <a:off x="309846" y="1872257"/>
            <a:ext cx="3003197" cy="3820227"/>
            <a:chOff x="4596710" y="1931184"/>
            <a:chExt cx="2448272" cy="3375422"/>
          </a:xfrm>
        </p:grpSpPr>
        <p:pic>
          <p:nvPicPr>
            <p:cNvPr id="50" name="Immagine 49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985" y="1931184"/>
              <a:ext cx="1883723" cy="2695149"/>
            </a:xfrm>
            <a:prstGeom prst="rect">
              <a:avLst/>
            </a:prstGeom>
          </p:spPr>
        </p:pic>
        <p:sp>
          <p:nvSpPr>
            <p:cNvPr id="51" name="CasellaDiTesto 50"/>
            <p:cNvSpPr txBox="1"/>
            <p:nvPr/>
          </p:nvSpPr>
          <p:spPr>
            <a:xfrm>
              <a:off x="4596710" y="4738811"/>
              <a:ext cx="2448272" cy="567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/>
                <a:t>STE: </a:t>
              </a:r>
              <a:r>
                <a:rPr lang="it-IT" sz="1400" b="1" dirty="0" err="1"/>
                <a:t>Scuba</a:t>
              </a:r>
              <a:r>
                <a:rPr lang="it-IT" sz="1400" b="1" dirty="0"/>
                <a:t> </a:t>
              </a:r>
              <a:r>
                <a:rPr lang="it-IT" sz="1400" b="1" dirty="0" err="1"/>
                <a:t>Tourism</a:t>
              </a:r>
              <a:endParaRPr lang="it-IT" sz="1400" b="1" dirty="0"/>
            </a:p>
            <a:p>
              <a:pPr algn="ctr"/>
              <a:r>
                <a:rPr lang="it-IT" sz="1400" b="1" dirty="0"/>
                <a:t>for the Environment</a:t>
              </a:r>
            </a:p>
            <a:p>
              <a:pPr algn="ctr"/>
              <a:r>
                <a:rPr lang="it-IT" sz="1400" dirty="0"/>
                <a:t>(2007-2015)</a:t>
              </a:r>
            </a:p>
          </p:txBody>
        </p:sp>
      </p:grpSp>
      <p:sp>
        <p:nvSpPr>
          <p:cNvPr id="56" name="Rectangle 1"/>
          <p:cNvSpPr/>
          <p:nvPr/>
        </p:nvSpPr>
        <p:spPr>
          <a:xfrm>
            <a:off x="309846" y="606501"/>
            <a:ext cx="8731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STE: Scuba Tourism for the Environment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562005-1396-E14B-8F1C-60816694C302}"/>
              </a:ext>
            </a:extLst>
          </p:cNvPr>
          <p:cNvSpPr txBox="1"/>
          <p:nvPr/>
        </p:nvSpPr>
        <p:spPr>
          <a:xfrm>
            <a:off x="3718935" y="2736502"/>
            <a:ext cx="457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effectLst/>
                <a:latin typeface="MinionPro"/>
              </a:rPr>
              <a:t>Affidabilità dei dati raccolti dai volontari tra 50 e 80% rispetto al “control-</a:t>
            </a:r>
            <a:r>
              <a:rPr lang="it-IT" sz="2800" dirty="0" err="1">
                <a:effectLst/>
                <a:latin typeface="MinionPro"/>
              </a:rPr>
              <a:t>diver</a:t>
            </a:r>
            <a:r>
              <a:rPr lang="it-IT" sz="2800" dirty="0">
                <a:effectLst/>
                <a:latin typeface="MinionPro"/>
              </a:rPr>
              <a:t>”</a:t>
            </a:r>
            <a:endParaRPr lang="it-IT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A96442-8E52-204E-8B54-A115D080CCDA}"/>
              </a:ext>
            </a:extLst>
          </p:cNvPr>
          <p:cNvSpPr txBox="1"/>
          <p:nvPr/>
        </p:nvSpPr>
        <p:spPr>
          <a:xfrm>
            <a:off x="0" y="6273225"/>
            <a:ext cx="8572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latin typeface="MinionPro"/>
              </a:rPr>
              <a:t>Meschini</a:t>
            </a:r>
            <a:r>
              <a:rPr lang="en-GB" sz="1600" dirty="0">
                <a:latin typeface="MinionPro"/>
              </a:rPr>
              <a:t> M. &amp; Machado </a:t>
            </a:r>
            <a:r>
              <a:rPr lang="en-GB" sz="1600" dirty="0" err="1">
                <a:latin typeface="MinionPro"/>
              </a:rPr>
              <a:t>Toffolo</a:t>
            </a:r>
            <a:r>
              <a:rPr lang="en-GB" sz="1600" dirty="0">
                <a:latin typeface="MinionPro"/>
              </a:rPr>
              <a:t> M. et al. 2021 Reliability of Data Collected by Volunteers: A Nine-Year Citizen Science Study in the Red Sea. </a:t>
            </a:r>
            <a:r>
              <a:rPr lang="en-GB" sz="1600" i="1" dirty="0">
                <a:latin typeface="MinionPro"/>
              </a:rPr>
              <a:t>Frontiers in Ecology and Evolution.</a:t>
            </a:r>
          </a:p>
        </p:txBody>
      </p:sp>
    </p:spTree>
    <p:extLst>
      <p:ext uri="{BB962C8B-B14F-4D97-AF65-F5344CB8AC3E}">
        <p14:creationId xmlns:p14="http://schemas.microsoft.com/office/powerpoint/2010/main" val="11921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AA819B33-B908-E348-AE8D-8FE741431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55650"/>
            <a:ext cx="3987800" cy="5346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576658-76B8-CA42-BA6B-51C02D3BAEC7}"/>
              </a:ext>
            </a:extLst>
          </p:cNvPr>
          <p:cNvSpPr txBox="1"/>
          <p:nvPr/>
        </p:nvSpPr>
        <p:spPr>
          <a:xfrm>
            <a:off x="5081451" y="5860470"/>
            <a:ext cx="56170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T" sz="1400" dirty="0"/>
              <a:t>Total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C2D3B5-2E9D-824D-91AE-3964EF9544BD}"/>
              </a:ext>
            </a:extLst>
          </p:cNvPr>
          <p:cNvSpPr txBox="1"/>
          <p:nvPr/>
        </p:nvSpPr>
        <p:spPr>
          <a:xfrm>
            <a:off x="6061165" y="5860470"/>
            <a:ext cx="80989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T" sz="1400" dirty="0"/>
              <a:t>Knowledge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345FC7-5F28-1D4A-9453-16C5C9974EAF}"/>
              </a:ext>
            </a:extLst>
          </p:cNvPr>
          <p:cNvSpPr txBox="1"/>
          <p:nvPr/>
        </p:nvSpPr>
        <p:spPr>
          <a:xfrm>
            <a:off x="7180216" y="5860470"/>
            <a:ext cx="80989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T" sz="1400" dirty="0"/>
              <a:t>Awareness</a:t>
            </a:r>
          </a:p>
        </p:txBody>
      </p:sp>
      <p:pic>
        <p:nvPicPr>
          <p:cNvPr id="7" name="Immagine 49">
            <a:extLst>
              <a:ext uri="{FF2B5EF4-FFF2-40B4-BE49-F238E27FC236}">
                <a16:creationId xmlns:a16="http://schemas.microsoft.com/office/drawing/2014/main" id="{AE3FF24A-2F8E-8A4D-A238-603B546D00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5" y="1957433"/>
            <a:ext cx="1883723" cy="2695149"/>
          </a:xfrm>
          <a:prstGeom prst="rect">
            <a:avLst/>
          </a:prstGeom>
        </p:spPr>
      </p:pic>
      <p:sp>
        <p:nvSpPr>
          <p:cNvPr id="8" name="CasellaDiTesto 50">
            <a:extLst>
              <a:ext uri="{FF2B5EF4-FFF2-40B4-BE49-F238E27FC236}">
                <a16:creationId xmlns:a16="http://schemas.microsoft.com/office/drawing/2014/main" id="{40C43EEB-6E7A-A240-A52E-BDA723939C48}"/>
              </a:ext>
            </a:extLst>
          </p:cNvPr>
          <p:cNvSpPr txBox="1"/>
          <p:nvPr/>
        </p:nvSpPr>
        <p:spPr>
          <a:xfrm>
            <a:off x="282274" y="4630783"/>
            <a:ext cx="1883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STE: </a:t>
            </a:r>
            <a:r>
              <a:rPr lang="it-IT" sz="1200" b="1" dirty="0" err="1"/>
              <a:t>Scuba</a:t>
            </a:r>
            <a:r>
              <a:rPr lang="it-IT" sz="1200" b="1" dirty="0"/>
              <a:t> </a:t>
            </a:r>
            <a:r>
              <a:rPr lang="it-IT" sz="1200" b="1" dirty="0" err="1"/>
              <a:t>Tourism</a:t>
            </a:r>
            <a:endParaRPr lang="it-IT" sz="1200" b="1" dirty="0"/>
          </a:p>
          <a:p>
            <a:pPr algn="ctr"/>
            <a:r>
              <a:rPr lang="it-IT" sz="1200" b="1" dirty="0"/>
              <a:t>for the Environment</a:t>
            </a:r>
          </a:p>
          <a:p>
            <a:pPr algn="ctr"/>
            <a:r>
              <a:rPr lang="it-IT" sz="1200" dirty="0"/>
              <a:t>(2007-2015)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A7079-37C5-9B4E-A5C3-81DB67720043}"/>
              </a:ext>
            </a:extLst>
          </p:cNvPr>
          <p:cNvSpPr txBox="1"/>
          <p:nvPr/>
        </p:nvSpPr>
        <p:spPr>
          <a:xfrm>
            <a:off x="2361764" y="4121492"/>
            <a:ext cx="2345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Aumento significativo in conoscenza e consapevolezza dei volontari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8AAAB2-A008-0F43-9E96-68DAD03C5BD6}"/>
              </a:ext>
            </a:extLst>
          </p:cNvPr>
          <p:cNvSpPr txBox="1"/>
          <p:nvPr/>
        </p:nvSpPr>
        <p:spPr>
          <a:xfrm>
            <a:off x="2562061" y="1360888"/>
            <a:ext cx="1883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Educazione ambientale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266C0C-8564-7B49-A69D-B45392C322F6}"/>
              </a:ext>
            </a:extLst>
          </p:cNvPr>
          <p:cNvCxnSpPr/>
          <p:nvPr/>
        </p:nvCxnSpPr>
        <p:spPr>
          <a:xfrm>
            <a:off x="3534344" y="2200149"/>
            <a:ext cx="0" cy="48332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DBB232B-4B00-FE41-AD04-7130B9F2F52C}"/>
              </a:ext>
            </a:extLst>
          </p:cNvPr>
          <p:cNvSpPr txBox="1"/>
          <p:nvPr/>
        </p:nvSpPr>
        <p:spPr>
          <a:xfrm>
            <a:off x="-13063" y="6273225"/>
            <a:ext cx="8572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effectLst/>
                <a:latin typeface="MinionPro"/>
              </a:rPr>
              <a:t>Branchini</a:t>
            </a:r>
            <a:r>
              <a:rPr lang="en-GB" sz="1600" dirty="0">
                <a:latin typeface="MinionPro"/>
              </a:rPr>
              <a:t> et al. </a:t>
            </a:r>
            <a:r>
              <a:rPr lang="en-GB" sz="1600" dirty="0">
                <a:effectLst/>
                <a:latin typeface="MinionPro"/>
              </a:rPr>
              <a:t>2015. Participating in a citizen science monitoring program: implications for environmental education. </a:t>
            </a:r>
            <a:r>
              <a:rPr lang="en-GB" sz="1600" i="1" dirty="0" err="1">
                <a:effectLst/>
                <a:latin typeface="MinionPro"/>
              </a:rPr>
              <a:t>PLoS</a:t>
            </a:r>
            <a:r>
              <a:rPr lang="en-GB" sz="1600" i="1" dirty="0">
                <a:effectLst/>
                <a:latin typeface="MinionPro"/>
              </a:rPr>
              <a:t> One</a:t>
            </a:r>
            <a:endParaRPr lang="en-GB" sz="16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0F4099-99E4-8E47-89B2-8C138C20AB0F}"/>
              </a:ext>
            </a:extLst>
          </p:cNvPr>
          <p:cNvSpPr txBox="1"/>
          <p:nvPr/>
        </p:nvSpPr>
        <p:spPr>
          <a:xfrm>
            <a:off x="2562061" y="2710942"/>
            <a:ext cx="1883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Analisi a breve termine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6879F3-0E32-BB4D-BA13-AA4DF1A7348D}"/>
              </a:ext>
            </a:extLst>
          </p:cNvPr>
          <p:cNvCxnSpPr/>
          <p:nvPr/>
        </p:nvCxnSpPr>
        <p:spPr>
          <a:xfrm>
            <a:off x="3550425" y="3524070"/>
            <a:ext cx="0" cy="48332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0E78374-8106-D442-AA98-60191B954185}"/>
              </a:ext>
            </a:extLst>
          </p:cNvPr>
          <p:cNvSpPr txBox="1"/>
          <p:nvPr/>
        </p:nvSpPr>
        <p:spPr>
          <a:xfrm>
            <a:off x="1904580" y="17644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Risultati</a:t>
            </a:r>
            <a:endParaRPr lang="en-IT" sz="3600" b="1" dirty="0"/>
          </a:p>
        </p:txBody>
      </p:sp>
    </p:spTree>
    <p:extLst>
      <p:ext uri="{BB962C8B-B14F-4D97-AF65-F5344CB8AC3E}">
        <p14:creationId xmlns:p14="http://schemas.microsoft.com/office/powerpoint/2010/main" val="649945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AC73F5BF-DF81-3F4E-88FE-CBDF4534E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91" y="3429000"/>
            <a:ext cx="3819263" cy="2636040"/>
          </a:xfrm>
          <a:prstGeom prst="rect">
            <a:avLst/>
          </a:prstGeom>
        </p:spPr>
      </p:pic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41B1BD88-69A4-AE49-8D88-B4C233920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90" y="675214"/>
            <a:ext cx="3819264" cy="25877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3C1BE28-9018-154E-9897-0B2927A31010}"/>
              </a:ext>
            </a:extLst>
          </p:cNvPr>
          <p:cNvSpPr txBox="1"/>
          <p:nvPr/>
        </p:nvSpPr>
        <p:spPr>
          <a:xfrm>
            <a:off x="2061101" y="1615129"/>
            <a:ext cx="2345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Conoscenza ritorna al livello iniziale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FA6A8E-0B68-D540-8A7E-C816A3C81B6A}"/>
              </a:ext>
            </a:extLst>
          </p:cNvPr>
          <p:cNvSpPr txBox="1"/>
          <p:nvPr/>
        </p:nvSpPr>
        <p:spPr>
          <a:xfrm>
            <a:off x="2061101" y="4202844"/>
            <a:ext cx="2345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Consapevolezza si mantiene più alta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D401C4-2D16-0149-BF6E-F2BBA8947A92}"/>
              </a:ext>
            </a:extLst>
          </p:cNvPr>
          <p:cNvSpPr txBox="1"/>
          <p:nvPr/>
        </p:nvSpPr>
        <p:spPr>
          <a:xfrm>
            <a:off x="-1" y="2601210"/>
            <a:ext cx="24914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/>
              <a:t>Analisi a lungo termine:</a:t>
            </a:r>
          </a:p>
          <a:p>
            <a:pPr algn="ctr"/>
            <a:r>
              <a:rPr lang="it-IT" sz="2000"/>
              <a:t>Dopo 3 anni dalla partecipazione iniziale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AB0794-5704-E34D-B65F-A0CCEFE1EA30}"/>
              </a:ext>
            </a:extLst>
          </p:cNvPr>
          <p:cNvCxnSpPr>
            <a:cxnSpLocks/>
          </p:cNvCxnSpPr>
          <p:nvPr/>
        </p:nvCxnSpPr>
        <p:spPr>
          <a:xfrm flipV="1">
            <a:off x="1445607" y="2132463"/>
            <a:ext cx="615494" cy="36465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D502B22-79EA-024F-889C-E4AB107F42F3}"/>
              </a:ext>
            </a:extLst>
          </p:cNvPr>
          <p:cNvCxnSpPr>
            <a:cxnSpLocks/>
          </p:cNvCxnSpPr>
          <p:nvPr/>
        </p:nvCxnSpPr>
        <p:spPr>
          <a:xfrm>
            <a:off x="1445607" y="4028741"/>
            <a:ext cx="615494" cy="34820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BE1A7B5-4F27-DA47-8DA9-CC37BAC3E9F8}"/>
              </a:ext>
            </a:extLst>
          </p:cNvPr>
          <p:cNvSpPr txBox="1"/>
          <p:nvPr/>
        </p:nvSpPr>
        <p:spPr>
          <a:xfrm>
            <a:off x="0" y="6273225"/>
            <a:ext cx="8572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latin typeface="MinionPro"/>
              </a:rPr>
              <a:t>Meschini</a:t>
            </a:r>
            <a:r>
              <a:rPr lang="en-GB" sz="1600" dirty="0">
                <a:latin typeface="MinionPro"/>
              </a:rPr>
              <a:t> et al. 2021. Environmental awareness gained during a citizen science project in touristic resorts is maintained after 3 years since participation. </a:t>
            </a:r>
            <a:r>
              <a:rPr lang="en-GB" sz="1600" i="1" dirty="0">
                <a:latin typeface="MinionPro"/>
              </a:rPr>
              <a:t>Frontiers in Marine Science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B01CFB-9BEF-D247-8628-9872CF9F3E70}"/>
              </a:ext>
            </a:extLst>
          </p:cNvPr>
          <p:cNvSpPr txBox="1"/>
          <p:nvPr/>
        </p:nvSpPr>
        <p:spPr>
          <a:xfrm>
            <a:off x="1904580" y="17644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Risultati</a:t>
            </a:r>
            <a:endParaRPr lang="en-IT" sz="3600" b="1" dirty="0"/>
          </a:p>
        </p:txBody>
      </p:sp>
    </p:spTree>
    <p:extLst>
      <p:ext uri="{BB962C8B-B14F-4D97-AF65-F5344CB8AC3E}">
        <p14:creationId xmlns:p14="http://schemas.microsoft.com/office/powerpoint/2010/main" val="2908050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C120B4-821A-9349-B639-357194838702}"/>
              </a:ext>
            </a:extLst>
          </p:cNvPr>
          <p:cNvSpPr txBox="1"/>
          <p:nvPr/>
        </p:nvSpPr>
        <p:spPr>
          <a:xfrm>
            <a:off x="992777" y="1201783"/>
            <a:ext cx="7289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800" dirty="0"/>
              <a:t>Educazione ambientale per la consapevolezza dei cittadini</a:t>
            </a: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FED4FA23-F5BB-1146-81EE-CC5F15A91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972" y="2318695"/>
            <a:ext cx="2516056" cy="3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BC6B-5891-EB44-94CE-A73BE281D1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57"/>
          <a:stretch/>
        </p:blipFill>
        <p:spPr>
          <a:xfrm>
            <a:off x="2294350" y="5917953"/>
            <a:ext cx="4981969" cy="3788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294A1A-9AE8-E44C-B43B-414748AB0384}"/>
              </a:ext>
            </a:extLst>
          </p:cNvPr>
          <p:cNvSpPr txBox="1"/>
          <p:nvPr/>
        </p:nvSpPr>
        <p:spPr>
          <a:xfrm>
            <a:off x="1507015" y="268836"/>
            <a:ext cx="58744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Spin-off: </a:t>
            </a:r>
            <a:r>
              <a:rPr lang="it-IT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Glocal</a:t>
            </a:r>
            <a:r>
              <a:rPr lang="it-IT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</a:t>
            </a:r>
            <a:endParaRPr lang="en-IT" sz="3200" b="1" dirty="0"/>
          </a:p>
        </p:txBody>
      </p:sp>
    </p:spTree>
    <p:extLst>
      <p:ext uri="{BB962C8B-B14F-4D97-AF65-F5344CB8AC3E}">
        <p14:creationId xmlns:p14="http://schemas.microsoft.com/office/powerpoint/2010/main" val="81285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A2D4DA-3119-374F-BE74-B04F07D4AD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12016"/>
            <a:ext cx="3809160" cy="538811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D50CD9-B924-E940-B00A-6040E1F696EC}"/>
              </a:ext>
            </a:extLst>
          </p:cNvPr>
          <p:cNvSpPr txBox="1"/>
          <p:nvPr/>
        </p:nvSpPr>
        <p:spPr>
          <a:xfrm>
            <a:off x="201175" y="1212016"/>
            <a:ext cx="41539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Valutazione della conoscenza, dell'atteggiamento e della consapevolezza (prima e dopo le attività di educazione ambientale) attraverso questionari su misura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4BE47-FB5D-944F-9225-67627987343D}"/>
              </a:ext>
            </a:extLst>
          </p:cNvPr>
          <p:cNvSpPr txBox="1"/>
          <p:nvPr/>
        </p:nvSpPr>
        <p:spPr>
          <a:xfrm>
            <a:off x="319183" y="3729925"/>
            <a:ext cx="3809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Aumento previsto della sensibilità ambientale e dell'atteggiamento dei partecipanti al progetto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603D7C3-AEBC-8F47-8B44-97BA71084952}"/>
              </a:ext>
            </a:extLst>
          </p:cNvPr>
          <p:cNvCxnSpPr/>
          <p:nvPr/>
        </p:nvCxnSpPr>
        <p:spPr>
          <a:xfrm>
            <a:off x="2223763" y="3011269"/>
            <a:ext cx="0" cy="48332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E049FAD-4216-D341-8E3A-2CB1E487C320}"/>
              </a:ext>
            </a:extLst>
          </p:cNvPr>
          <p:cNvSpPr txBox="1"/>
          <p:nvPr/>
        </p:nvSpPr>
        <p:spPr>
          <a:xfrm>
            <a:off x="201175" y="5584472"/>
            <a:ext cx="4415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Valutare il cambiamento nelle azioni dei partecipanti per ridurre il loro impatto sull'ambiente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6B22E97-6F03-E84A-B3AE-D2A892F4BEB0}"/>
              </a:ext>
            </a:extLst>
          </p:cNvPr>
          <p:cNvCxnSpPr/>
          <p:nvPr/>
        </p:nvCxnSpPr>
        <p:spPr>
          <a:xfrm>
            <a:off x="2223763" y="4980919"/>
            <a:ext cx="0" cy="48332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6DFC013-5D1A-8E45-99B6-5504720C5489}"/>
              </a:ext>
            </a:extLst>
          </p:cNvPr>
          <p:cNvSpPr txBox="1"/>
          <p:nvPr/>
        </p:nvSpPr>
        <p:spPr>
          <a:xfrm>
            <a:off x="1904580" y="17644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</a:t>
            </a:r>
            <a:endParaRPr lang="en-IT" sz="3600" b="1" dirty="0"/>
          </a:p>
        </p:txBody>
      </p:sp>
    </p:spTree>
    <p:extLst>
      <p:ext uri="{BB962C8B-B14F-4D97-AF65-F5344CB8AC3E}">
        <p14:creationId xmlns:p14="http://schemas.microsoft.com/office/powerpoint/2010/main" val="1935046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B41F40F-F281-4C44-BBAA-7B2286E412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r="23390"/>
          <a:stretch/>
        </p:blipFill>
        <p:spPr>
          <a:xfrm>
            <a:off x="5475211" y="0"/>
            <a:ext cx="368145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2C70BC-4D72-3F40-A264-612B3B8668C0}"/>
              </a:ext>
            </a:extLst>
          </p:cNvPr>
          <p:cNvSpPr txBox="1"/>
          <p:nvPr/>
        </p:nvSpPr>
        <p:spPr>
          <a:xfrm>
            <a:off x="0" y="6181133"/>
            <a:ext cx="61730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latin typeface="MinionPro"/>
              </a:rPr>
              <a:t>Meschini</a:t>
            </a:r>
            <a:r>
              <a:rPr lang="en-GB" sz="1400" dirty="0">
                <a:latin typeface="MinionPro"/>
              </a:rPr>
              <a:t> &amp; Machado </a:t>
            </a:r>
            <a:r>
              <a:rPr lang="en-GB" sz="1400" dirty="0" err="1">
                <a:latin typeface="MinionPro"/>
              </a:rPr>
              <a:t>Toffolo</a:t>
            </a:r>
            <a:r>
              <a:rPr lang="en-GB" sz="1400" dirty="0">
                <a:latin typeface="MinionPro"/>
              </a:rPr>
              <a:t> et al. 2021. Educational briefings in touristic facilities promote tourist sustainable </a:t>
            </a:r>
            <a:r>
              <a:rPr lang="en-GB" sz="1400" dirty="0" err="1">
                <a:latin typeface="MinionPro"/>
              </a:rPr>
              <a:t>behavior</a:t>
            </a:r>
            <a:r>
              <a:rPr lang="en-GB" sz="1400" dirty="0">
                <a:latin typeface="MinionPro"/>
              </a:rPr>
              <a:t> and customer loyalty. </a:t>
            </a:r>
            <a:r>
              <a:rPr lang="en-GB" sz="1400" i="1" dirty="0">
                <a:latin typeface="MinionPro"/>
              </a:rPr>
              <a:t>Biological Conservation</a:t>
            </a:r>
            <a:r>
              <a:rPr lang="en-GB" sz="1400" dirty="0">
                <a:latin typeface="MinionPro"/>
              </a:rPr>
              <a:t>.</a:t>
            </a:r>
            <a:endParaRPr lang="en-IT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50AD72-10A8-1640-8DBC-8C610B5740EC}"/>
              </a:ext>
            </a:extLst>
          </p:cNvPr>
          <p:cNvSpPr txBox="1"/>
          <p:nvPr/>
        </p:nvSpPr>
        <p:spPr>
          <a:xfrm>
            <a:off x="1719301" y="2644170"/>
            <a:ext cx="2946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/>
              <a:t>Significativo aumento della conoscenza, dell'atteggiamento e della consapevolezza dei partecipanti</a:t>
            </a:r>
          </a:p>
        </p:txBody>
      </p:sp>
      <p:sp>
        <p:nvSpPr>
          <p:cNvPr id="14" name="CasellaDiTesto 1">
            <a:extLst>
              <a:ext uri="{FF2B5EF4-FFF2-40B4-BE49-F238E27FC236}">
                <a16:creationId xmlns:a16="http://schemas.microsoft.com/office/drawing/2014/main" id="{0F517AE4-516B-304C-A485-A9A6768A467A}"/>
              </a:ext>
            </a:extLst>
          </p:cNvPr>
          <p:cNvSpPr txBox="1"/>
          <p:nvPr/>
        </p:nvSpPr>
        <p:spPr>
          <a:xfrm>
            <a:off x="1443530" y="1065853"/>
            <a:ext cx="3497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1851 partecipanti dal 2016 al 2019 in 3 località (</a:t>
            </a:r>
            <a:r>
              <a:rPr lang="it-IT" sz="2000" dirty="0" err="1"/>
              <a:t>Nosy</a:t>
            </a:r>
            <a:r>
              <a:rPr lang="it-IT" sz="2000" dirty="0"/>
              <a:t> Be, Madagascar; </a:t>
            </a:r>
            <a:r>
              <a:rPr lang="it-IT" sz="2000" dirty="0" err="1"/>
              <a:t>Dhiggiri</a:t>
            </a:r>
            <a:r>
              <a:rPr lang="it-IT" sz="2000" dirty="0"/>
              <a:t> e </a:t>
            </a:r>
            <a:r>
              <a:rPr lang="it-IT" sz="2000" dirty="0" err="1"/>
              <a:t>Maayafushi</a:t>
            </a:r>
            <a:r>
              <a:rPr lang="it-IT" sz="2000" dirty="0"/>
              <a:t>, Maldive)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1FF795-B1F7-EB45-8800-2B6DC5CD3595}"/>
              </a:ext>
            </a:extLst>
          </p:cNvPr>
          <p:cNvSpPr txBox="1"/>
          <p:nvPr/>
        </p:nvSpPr>
        <p:spPr>
          <a:xfrm>
            <a:off x="1904580" y="17644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Risultati</a:t>
            </a:r>
            <a:endParaRPr lang="en-IT" sz="3600" b="1" dirty="0"/>
          </a:p>
        </p:txBody>
      </p:sp>
    </p:spTree>
    <p:extLst>
      <p:ext uri="{BB962C8B-B14F-4D97-AF65-F5344CB8AC3E}">
        <p14:creationId xmlns:p14="http://schemas.microsoft.com/office/powerpoint/2010/main" val="135752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 thruBlk="1"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4ADCE27-54F8-4D6B-BD9B-0800B418C89F}"/>
              </a:ext>
            </a:extLst>
          </p:cNvPr>
          <p:cNvSpPr txBox="1"/>
          <p:nvPr/>
        </p:nvSpPr>
        <p:spPr>
          <a:xfrm>
            <a:off x="640080" y="1874728"/>
            <a:ext cx="7929154" cy="33841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lnSpc>
                <a:spcPts val="3760"/>
              </a:lnSpc>
              <a:buFontTx/>
              <a:buChar char="-"/>
            </a:pPr>
            <a:r>
              <a:rPr lang="it-IT" sz="2800" dirty="0"/>
              <a:t>Attività di educazione ambientale informale:</a:t>
            </a:r>
          </a:p>
          <a:p>
            <a:pPr marL="914400" lvl="1" indent="-457200">
              <a:lnSpc>
                <a:spcPts val="3760"/>
              </a:lnSpc>
              <a:buFontTx/>
              <a:buChar char="-"/>
            </a:pPr>
            <a:r>
              <a:rPr lang="it-IT" sz="2800" dirty="0"/>
              <a:t>Possono influenzare il percorso di azione dei partecipanti;</a:t>
            </a:r>
          </a:p>
          <a:p>
            <a:pPr marL="914400" lvl="1" indent="-457200">
              <a:lnSpc>
                <a:spcPts val="3760"/>
              </a:lnSpc>
              <a:buFontTx/>
              <a:buChar char="-"/>
            </a:pPr>
            <a:r>
              <a:rPr lang="it-IT" sz="2800" dirty="0"/>
              <a:t>Possono adattarsi a molti scenari e contesti diversi;</a:t>
            </a:r>
          </a:p>
          <a:p>
            <a:pPr marL="914400" lvl="1" indent="-457200">
              <a:lnSpc>
                <a:spcPts val="3760"/>
              </a:lnSpc>
              <a:buFontTx/>
              <a:buChar char="-"/>
            </a:pPr>
            <a:r>
              <a:rPr lang="it-IT" sz="2800" dirty="0"/>
              <a:t>Possono diffondere la consapevolezza dell'impatto umano sull'ambiente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19CDC-95A3-8F49-A9C8-B2C436FCF24A}"/>
              </a:ext>
            </a:extLst>
          </p:cNvPr>
          <p:cNvSpPr txBox="1"/>
          <p:nvPr/>
        </p:nvSpPr>
        <p:spPr>
          <a:xfrm>
            <a:off x="1904580" y="17644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Impatti</a:t>
            </a:r>
            <a:endParaRPr lang="en-IT" sz="3600" b="1" dirty="0"/>
          </a:p>
        </p:txBody>
      </p:sp>
    </p:spTree>
    <p:extLst>
      <p:ext uri="{BB962C8B-B14F-4D97-AF65-F5344CB8AC3E}">
        <p14:creationId xmlns:p14="http://schemas.microsoft.com/office/powerpoint/2010/main" val="24115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 thruBlk="1"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5C100E-EAA0-2A45-9EA0-634F284207F0}"/>
              </a:ext>
            </a:extLst>
          </p:cNvPr>
          <p:cNvSpPr txBox="1"/>
          <p:nvPr/>
        </p:nvSpPr>
        <p:spPr>
          <a:xfrm>
            <a:off x="3316788" y="2474190"/>
            <a:ext cx="2510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6000" b="1" dirty="0"/>
              <a:t>Grazie!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BC686E0-2EB1-004E-B807-914558BE9508}"/>
              </a:ext>
            </a:extLst>
          </p:cNvPr>
          <p:cNvGrpSpPr/>
          <p:nvPr/>
        </p:nvGrpSpPr>
        <p:grpSpPr>
          <a:xfrm>
            <a:off x="2855749" y="5063062"/>
            <a:ext cx="3432502" cy="1477328"/>
            <a:chOff x="1841863" y="4175165"/>
            <a:chExt cx="4572000" cy="1477328"/>
          </a:xfrm>
        </p:grpSpPr>
        <p:pic>
          <p:nvPicPr>
            <p:cNvPr id="49" name="Picture 48" descr="A blue rectangle with a white cross on it&#10;&#10;Description automatically generated with low confidence">
              <a:extLst>
                <a:ext uri="{FF2B5EF4-FFF2-40B4-BE49-F238E27FC236}">
                  <a16:creationId xmlns:a16="http://schemas.microsoft.com/office/drawing/2014/main" id="{748E6C67-A968-6943-9E84-3C22A696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9689" y="4787978"/>
              <a:ext cx="216000" cy="21600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C42912F0-5CBC-4442-A344-4FCE2F06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689" y="4213150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Picture 50" descr="Icon&#10;&#10;Description automatically generated">
              <a:extLst>
                <a:ext uri="{FF2B5EF4-FFF2-40B4-BE49-F238E27FC236}">
                  <a16:creationId xmlns:a16="http://schemas.microsoft.com/office/drawing/2014/main" id="{3BB8E937-3984-6741-904B-E9AEC5A5B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89690" y="5346652"/>
              <a:ext cx="216000" cy="216000"/>
            </a:xfrm>
            <a:prstGeom prst="rect">
              <a:avLst/>
            </a:prstGeom>
          </p:spPr>
        </p:pic>
        <p:pic>
          <p:nvPicPr>
            <p:cNvPr id="52" name="Picture 51" descr="Logo, icon&#10;&#10;Description automatically generated">
              <a:extLst>
                <a:ext uri="{FF2B5EF4-FFF2-40B4-BE49-F238E27FC236}">
                  <a16:creationId xmlns:a16="http://schemas.microsoft.com/office/drawing/2014/main" id="{F70DFF60-8BDD-3E42-B9E2-690A23EF4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 flipV="1">
              <a:off x="2089690" y="5067315"/>
              <a:ext cx="216000" cy="216000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4D11E7-E19A-C64E-8987-99568ED26950}"/>
                </a:ext>
              </a:extLst>
            </p:cNvPr>
            <p:cNvSpPr txBox="1"/>
            <p:nvPr/>
          </p:nvSpPr>
          <p:spPr>
            <a:xfrm>
              <a:off x="1841863" y="4175165"/>
              <a:ext cx="457200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57200">
                <a:tabLst>
                  <a:tab pos="3060065" algn="ctr"/>
                  <a:tab pos="6120130" algn="r"/>
                </a:tabLst>
              </a:pPr>
              <a:r>
                <a:rPr lang="en-IT" dirty="0">
                  <a:latin typeface="Segoe UI" panose="020B0502040204020203" pitchFamily="34" charset="0"/>
                  <a:ea typeface="Times New Roman" panose="02020603050405020304" pitchFamily="18" charset="0"/>
                </a:rPr>
                <a:t>http://glocaleducation.eu/</a:t>
              </a:r>
              <a:endParaRPr lang="en-IT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7200">
                <a:tabLst>
                  <a:tab pos="3060065" algn="ctr"/>
                  <a:tab pos="6120130" algn="r"/>
                </a:tabLst>
              </a:pPr>
              <a:r>
                <a:rPr lang="en-IT" sz="180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info@glocaleducation.eu</a:t>
              </a:r>
              <a:endParaRPr lang="en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7200">
                <a:tabLst>
                  <a:tab pos="3060065" algn="ctr"/>
                  <a:tab pos="6120130" algn="r"/>
                </a:tabLst>
              </a:pPr>
              <a:r>
                <a:rPr lang="en-IT" sz="180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@GlocalEducation.eu</a:t>
              </a:r>
              <a:endParaRPr lang="en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7200">
                <a:tabLst>
                  <a:tab pos="3060065" algn="ctr"/>
                  <a:tab pos="6120130" algn="r"/>
                </a:tabLst>
              </a:pPr>
              <a:r>
                <a:rPr lang="it-IT" sz="180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@</a:t>
              </a:r>
              <a:r>
                <a:rPr lang="it-IT" sz="1800" dirty="0" err="1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Glocal_Edu</a:t>
              </a:r>
              <a:endParaRPr lang="en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7200">
                <a:tabLst>
                  <a:tab pos="3060065" algn="ctr"/>
                  <a:tab pos="6120130" algn="r"/>
                </a:tabLst>
              </a:pPr>
              <a:r>
                <a:rPr lang="it-IT" sz="180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@</a:t>
              </a:r>
              <a:r>
                <a:rPr lang="it-IT" sz="1800" dirty="0" err="1"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glocaleducation</a:t>
              </a:r>
              <a:endParaRPr lang="en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BF0E4E48-F163-894F-9A7C-EE8A3BE5286A}"/>
                </a:ext>
              </a:extLst>
            </p:cNvPr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690" y="4492487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Picture 5" descr="C:\Users\Patrizia\Desktop\Nuova cartella\msg 500px.png">
            <a:extLst>
              <a:ext uri="{FF2B5EF4-FFF2-40B4-BE49-F238E27FC236}">
                <a16:creationId xmlns:a16="http://schemas.microsoft.com/office/drawing/2014/main" id="{1AFA66DE-BE9D-A148-80C1-4C66F4275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22" y="3913803"/>
            <a:ext cx="940079" cy="94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 descr="Text, letter&#10;&#10;Description automatically generated">
            <a:extLst>
              <a:ext uri="{FF2B5EF4-FFF2-40B4-BE49-F238E27FC236}">
                <a16:creationId xmlns:a16="http://schemas.microsoft.com/office/drawing/2014/main" id="{953C62AD-1E0B-4648-AF30-AEB12C0BEF5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0" b="16096"/>
          <a:stretch/>
        </p:blipFill>
        <p:spPr>
          <a:xfrm>
            <a:off x="548051" y="2294102"/>
            <a:ext cx="1384823" cy="940079"/>
          </a:xfrm>
          <a:prstGeom prst="rect">
            <a:avLst/>
          </a:prstGeom>
        </p:spPr>
      </p:pic>
      <p:pic>
        <p:nvPicPr>
          <p:cNvPr id="59" name="Picture 58" descr="Logo, company name&#10;&#10;Description automatically generated">
            <a:extLst>
              <a:ext uri="{FF2B5EF4-FFF2-40B4-BE49-F238E27FC236}">
                <a16:creationId xmlns:a16="http://schemas.microsoft.com/office/drawing/2014/main" id="{2A384D2B-37B4-1742-904B-23714360048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5" r="30299"/>
          <a:stretch/>
        </p:blipFill>
        <p:spPr>
          <a:xfrm>
            <a:off x="505962" y="1027434"/>
            <a:ext cx="1469002" cy="58704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0F2065D-B9AE-0844-B606-6D80681EE7D2}"/>
              </a:ext>
            </a:extLst>
          </p:cNvPr>
          <p:cNvGrpSpPr/>
          <p:nvPr/>
        </p:nvGrpSpPr>
        <p:grpSpPr>
          <a:xfrm>
            <a:off x="6232190" y="1981744"/>
            <a:ext cx="2370414" cy="2471376"/>
            <a:chOff x="2294350" y="2318695"/>
            <a:chExt cx="4981969" cy="3978081"/>
          </a:xfrm>
        </p:grpSpPr>
        <p:pic>
          <p:nvPicPr>
            <p:cNvPr id="60" name="Immagine 1">
              <a:extLst>
                <a:ext uri="{FF2B5EF4-FFF2-40B4-BE49-F238E27FC236}">
                  <a16:creationId xmlns:a16="http://schemas.microsoft.com/office/drawing/2014/main" id="{FAF07B7A-9494-1147-A8D7-210EFB67A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3972" y="2318695"/>
              <a:ext cx="2516056" cy="3788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12AEE869-9099-8F4F-A82B-3E53DE328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057"/>
            <a:stretch/>
          </p:blipFill>
          <p:spPr>
            <a:xfrm>
              <a:off x="2294350" y="5917953"/>
              <a:ext cx="4981969" cy="378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2958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</TotalTime>
  <Words>493</Words>
  <Application>Microsoft Macintosh PowerPoint</Application>
  <PresentationFormat>On-screen Show (4:3)</PresentationFormat>
  <Paragraphs>65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MinionPro</vt:lpstr>
      <vt:lpstr>Segoe UI</vt:lpstr>
      <vt:lpstr>Times New Roman</vt:lpstr>
      <vt:lpstr>Office Theme</vt:lpstr>
      <vt:lpstr>Environmental education and tourism: promoting tourist awareness through informal activities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Mariana Machado Toffolo</cp:lastModifiedBy>
  <cp:revision>171</cp:revision>
  <dcterms:created xsi:type="dcterms:W3CDTF">2021-10-20T07:34:29Z</dcterms:created>
  <dcterms:modified xsi:type="dcterms:W3CDTF">2021-11-12T06:52:19Z</dcterms:modified>
</cp:coreProperties>
</file>