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9144000"/>
  <p:notesSz cx="6858000" cy="9144000"/>
  <p:embeddedFontLst>
    <p:embeddedFont>
      <p:font typeface="Work Sans Medium"/>
      <p:regular r:id="rId13"/>
      <p:bold r:id="rId14"/>
      <p:italic r:id="rId15"/>
      <p:boldItalic r:id="rId16"/>
    </p:embeddedFont>
    <p:embeddedFont>
      <p:font typeface="Work Sans ExtraBold"/>
      <p:bold r:id="rId17"/>
      <p:boldItalic r:id="rId18"/>
    </p:embeddedFont>
    <p:embeddedFont>
      <p:font typeface="Work Sans"/>
      <p:regular r:id="rId19"/>
      <p:bold r:id="rId20"/>
      <p:italic r:id="rId21"/>
      <p:boldItalic r:id="rId22"/>
    </p:embeddedFont>
    <p:embeddedFont>
      <p:font typeface="Work Sans SemiBold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ihusu0gBCNkW39bWTrspsYROsS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WorkSans-bold.fntdata"/><Relationship Id="rId22" Type="http://schemas.openxmlformats.org/officeDocument/2006/relationships/font" Target="fonts/WorkSans-boldItalic.fntdata"/><Relationship Id="rId21" Type="http://schemas.openxmlformats.org/officeDocument/2006/relationships/font" Target="fonts/WorkSans-italic.fntdata"/><Relationship Id="rId24" Type="http://schemas.openxmlformats.org/officeDocument/2006/relationships/font" Target="fonts/WorkSansSemiBold-bold.fntdata"/><Relationship Id="rId23" Type="http://schemas.openxmlformats.org/officeDocument/2006/relationships/font" Target="fonts/WorkSansSemiBol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WorkSansSemiBold-boldItalic.fntdata"/><Relationship Id="rId25" Type="http://schemas.openxmlformats.org/officeDocument/2006/relationships/font" Target="fonts/WorkSansSemiBold-italic.fntdata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WorkSansMedium-regular.fntdata"/><Relationship Id="rId12" Type="http://schemas.openxmlformats.org/officeDocument/2006/relationships/slide" Target="slides/slide8.xml"/><Relationship Id="rId15" Type="http://schemas.openxmlformats.org/officeDocument/2006/relationships/font" Target="fonts/WorkSansMedium-italic.fntdata"/><Relationship Id="rId14" Type="http://schemas.openxmlformats.org/officeDocument/2006/relationships/font" Target="fonts/WorkSansMedium-bold.fntdata"/><Relationship Id="rId17" Type="http://schemas.openxmlformats.org/officeDocument/2006/relationships/font" Target="fonts/WorkSansExtraBold-bold.fntdata"/><Relationship Id="rId16" Type="http://schemas.openxmlformats.org/officeDocument/2006/relationships/font" Target="fonts/WorkSansMedium-boldItalic.fntdata"/><Relationship Id="rId19" Type="http://schemas.openxmlformats.org/officeDocument/2006/relationships/font" Target="fonts/WorkSans-regular.fntdata"/><Relationship Id="rId18" Type="http://schemas.openxmlformats.org/officeDocument/2006/relationships/font" Target="fonts/WorkSansExtra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00b725d1ea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100b725d1ea_0_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00b725d1ea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100b725d1ea_0_6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00b725d1ea_0_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100b725d1ea_0_7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21" name="Google Shape;2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8571216" y="-165100"/>
            <a:ext cx="490591" cy="889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8410" y="5920740"/>
            <a:ext cx="1373188" cy="937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559" y="202064"/>
            <a:ext cx="3089564" cy="13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2793" y="482226"/>
            <a:ext cx="2803308" cy="721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63540" y="390319"/>
            <a:ext cx="2888136" cy="62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88690" y="5349875"/>
            <a:ext cx="5366620" cy="243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43007" y="5991787"/>
            <a:ext cx="1351477" cy="748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39817" y="6342607"/>
            <a:ext cx="1709698" cy="397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45" name="Google Shape;4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56" name="Google Shape;5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11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11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69" name="Google Shape;6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78" name="Google Shape;7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" name="Google Shape;94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0894" y="0"/>
            <a:ext cx="368809" cy="714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62" y="79551"/>
            <a:ext cx="1467542" cy="6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230188"/>
            <a:ext cx="1331570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251" y="118810"/>
            <a:ext cx="1707644" cy="41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7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png"/><Relationship Id="rId4" Type="http://schemas.openxmlformats.org/officeDocument/2006/relationships/image" Target="../media/image21.png"/><Relationship Id="rId10" Type="http://schemas.openxmlformats.org/officeDocument/2006/relationships/image" Target="../media/image18.png"/><Relationship Id="rId9" Type="http://schemas.openxmlformats.org/officeDocument/2006/relationships/image" Target="../media/image32.jpg"/><Relationship Id="rId5" Type="http://schemas.openxmlformats.org/officeDocument/2006/relationships/image" Target="../media/image17.png"/><Relationship Id="rId6" Type="http://schemas.openxmlformats.org/officeDocument/2006/relationships/image" Target="../media/image25.png"/><Relationship Id="rId7" Type="http://schemas.openxmlformats.org/officeDocument/2006/relationships/image" Target="../media/image19.png"/><Relationship Id="rId8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34.jpg"/><Relationship Id="rId5" Type="http://schemas.openxmlformats.org/officeDocument/2006/relationships/image" Target="../media/image29.png"/><Relationship Id="rId6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"/>
          <p:cNvSpPr txBox="1"/>
          <p:nvPr>
            <p:ph type="ctrTitle"/>
          </p:nvPr>
        </p:nvSpPr>
        <p:spPr>
          <a:xfrm>
            <a:off x="685800" y="1789876"/>
            <a:ext cx="7772400" cy="199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it-IT" sz="4200"/>
              <a:t>Il progetto NEWSERA: la Citizen Science come nuovo paradigma per la comunicazione della scienza</a:t>
            </a:r>
            <a:endParaRPr sz="4200"/>
          </a:p>
        </p:txBody>
      </p:sp>
      <p:sp>
        <p:nvSpPr>
          <p:cNvPr id="130" name="Google Shape;130;p1"/>
          <p:cNvSpPr txBox="1"/>
          <p:nvPr>
            <p:ph idx="1" type="subTitle"/>
          </p:nvPr>
        </p:nvSpPr>
        <p:spPr>
          <a:xfrm>
            <a:off x="1143000" y="3986250"/>
            <a:ext cx="6858000" cy="6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/>
              <a:t>Maria Angela Citarella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308" y="604375"/>
            <a:ext cx="4095390" cy="33883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2"/>
          <p:cNvGrpSpPr/>
          <p:nvPr/>
        </p:nvGrpSpPr>
        <p:grpSpPr>
          <a:xfrm>
            <a:off x="194050" y="6047012"/>
            <a:ext cx="4565478" cy="530913"/>
            <a:chOff x="194050" y="5970812"/>
            <a:chExt cx="4565478" cy="530913"/>
          </a:xfrm>
        </p:grpSpPr>
        <p:pic>
          <p:nvPicPr>
            <p:cNvPr id="137" name="Google Shape;137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4050" y="6037699"/>
              <a:ext cx="683338" cy="46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2"/>
            <p:cNvSpPr txBox="1"/>
            <p:nvPr/>
          </p:nvSpPr>
          <p:spPr>
            <a:xfrm>
              <a:off x="845428" y="5970812"/>
              <a:ext cx="3914100" cy="51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it-IT" sz="900">
                  <a:solidFill>
                    <a:srgbClr val="666666"/>
                  </a:solidFill>
                  <a:latin typeface="Work Sans"/>
                  <a:ea typeface="Work Sans"/>
                  <a:cs typeface="Work Sans"/>
                  <a:sym typeface="Work Sans"/>
                </a:rPr>
                <a:t>Questo progetto è stato finanziato dall’Unione Europea nel contesto del Programma di Ricerca e Innovazione </a:t>
              </a:r>
              <a:r>
                <a:rPr b="1" lang="it-IT" sz="900">
                  <a:solidFill>
                    <a:srgbClr val="666666"/>
                  </a:solidFill>
                  <a:latin typeface="Work Sans"/>
                  <a:ea typeface="Work Sans"/>
                  <a:cs typeface="Work Sans"/>
                  <a:sym typeface="Work Sans"/>
                </a:rPr>
                <a:t>Horizon 2020</a:t>
              </a:r>
              <a:r>
                <a:rPr lang="it-IT" sz="900">
                  <a:solidFill>
                    <a:srgbClr val="666666"/>
                  </a:solidFill>
                  <a:latin typeface="Work Sans"/>
                  <a:ea typeface="Work Sans"/>
                  <a:cs typeface="Work Sans"/>
                  <a:sym typeface="Work Sans"/>
                </a:rPr>
                <a:t>, in riferimento al Grant Agreement n. </a:t>
              </a:r>
              <a:r>
                <a:rPr b="1" lang="it-IT" sz="900">
                  <a:solidFill>
                    <a:srgbClr val="666666"/>
                  </a:solidFill>
                  <a:latin typeface="Work Sans"/>
                  <a:ea typeface="Work Sans"/>
                  <a:cs typeface="Work Sans"/>
                  <a:sym typeface="Work Sans"/>
                </a:rPr>
                <a:t>873125</a:t>
              </a:r>
              <a:endParaRPr b="1" sz="900">
                <a:solidFill>
                  <a:srgbClr val="666666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139" name="Google Shape;139;p2"/>
          <p:cNvSpPr txBox="1"/>
          <p:nvPr/>
        </p:nvSpPr>
        <p:spPr>
          <a:xfrm>
            <a:off x="4759525" y="6046999"/>
            <a:ext cx="3772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900">
                <a:solidFill>
                  <a:srgbClr val="666666"/>
                </a:solidFill>
                <a:latin typeface="Work Sans"/>
                <a:ea typeface="Work Sans"/>
                <a:cs typeface="Work Sans"/>
                <a:sym typeface="Work Sans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Questa presentazione riflette solo le opinioni degli autori e né la Commissione Europea né l'Agenzia Esecutiva per la Ricerca possono essere ritenute responsabili per qualsiasi uso che possa essere fatto delle informazioni contenute.</a:t>
            </a:r>
            <a:endParaRPr sz="900">
              <a:solidFill>
                <a:srgbClr val="666666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40" name="Google Shape;14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5482" y="4463513"/>
            <a:ext cx="775179" cy="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1899" y="4463513"/>
            <a:ext cx="1124378" cy="38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99850" y="4452450"/>
            <a:ext cx="824901" cy="40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01900" y="4981188"/>
            <a:ext cx="1480934" cy="46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50600" y="4981200"/>
            <a:ext cx="824920" cy="46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99850" y="5019413"/>
            <a:ext cx="2464365" cy="3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/>
          <p:nvPr/>
        </p:nvSpPr>
        <p:spPr>
          <a:xfrm>
            <a:off x="1617900" y="1972050"/>
            <a:ext cx="5908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NEWSERA studia il potenziale della citizen science inteso come strumento per comunicare meglio la scienza al fine di: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1665000" y="3157350"/>
            <a:ext cx="5814000" cy="22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➔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aumentare la </a:t>
            </a:r>
            <a:r>
              <a:rPr b="1" lang="it-IT" sz="2000">
                <a:solidFill>
                  <a:srgbClr val="666666"/>
                </a:solidFill>
                <a:latin typeface="Work Sans"/>
                <a:ea typeface="Work Sans"/>
                <a:cs typeface="Work Sans"/>
                <a:sym typeface="Work Sans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fiducia </a:t>
            </a: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nella scienza e nella comunicazione della scienza; 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➔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rafforzare il </a:t>
            </a:r>
            <a:r>
              <a:rPr b="1" lang="it-IT" sz="2000">
                <a:solidFill>
                  <a:srgbClr val="666666"/>
                </a:solidFill>
                <a:latin typeface="Work Sans"/>
                <a:ea typeface="Work Sans"/>
                <a:cs typeface="Work Sans"/>
                <a:sym typeface="Work Sans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legame </a:t>
            </a: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tra scienza, innovazione e società;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666666"/>
              </a:buClr>
              <a:buSzPts val="2000"/>
              <a:buFont typeface="Work Sans Medium"/>
              <a:buChar char="➔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promuovere </a:t>
            </a:r>
            <a:r>
              <a:rPr b="1" lang="it-IT" sz="2000">
                <a:solidFill>
                  <a:srgbClr val="666666"/>
                </a:solidFill>
                <a:latin typeface="Work Sans"/>
                <a:ea typeface="Work Sans"/>
                <a:cs typeface="Work Sans"/>
                <a:sym typeface="Work Sans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l'alfabetizzazione </a:t>
            </a: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scientifica tra il grande pubblico.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2062650" y="976400"/>
            <a:ext cx="5018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rgbClr val="666666"/>
                </a:solidFill>
                <a:latin typeface="Work Sans ExtraBold"/>
                <a:ea typeface="Work Sans ExtraBold"/>
                <a:cs typeface="Work Sans ExtraBold"/>
                <a:sym typeface="Work Sans ExtraBold"/>
              </a:rPr>
              <a:t>Obiettivi</a:t>
            </a:r>
            <a:endParaRPr sz="3600">
              <a:solidFill>
                <a:srgbClr val="666666"/>
              </a:solidFill>
              <a:latin typeface="Work Sans ExtraBold"/>
              <a:ea typeface="Work Sans ExtraBold"/>
              <a:cs typeface="Work Sans ExtraBold"/>
              <a:sym typeface="Work Sans ExtraBold"/>
            </a:endParaRPr>
          </a:p>
        </p:txBody>
      </p:sp>
      <p:pic>
        <p:nvPicPr>
          <p:cNvPr id="153" name="Google Shape;15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63" y="6202000"/>
            <a:ext cx="2080274" cy="47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63" y="6202000"/>
            <a:ext cx="2080274" cy="47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4"/>
          <p:cNvSpPr txBox="1"/>
          <p:nvPr/>
        </p:nvSpPr>
        <p:spPr>
          <a:xfrm>
            <a:off x="1023000" y="1064625"/>
            <a:ext cx="709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solidFill>
                  <a:srgbClr val="666666"/>
                </a:solidFill>
                <a:latin typeface="Work Sans ExtraBold"/>
                <a:ea typeface="Work Sans ExtraBold"/>
                <a:cs typeface="Work Sans ExtraBold"/>
                <a:sym typeface="Work Sans ExtraBold"/>
              </a:rPr>
              <a:t>#CitSciComm Labs e Co-design </a:t>
            </a:r>
            <a:endParaRPr sz="3000">
              <a:solidFill>
                <a:srgbClr val="666666"/>
              </a:solidFill>
              <a:latin typeface="Work Sans ExtraBold"/>
              <a:ea typeface="Work Sans ExtraBold"/>
              <a:cs typeface="Work Sans ExtraBold"/>
              <a:sym typeface="Work Sans ExtraBold"/>
            </a:endParaRPr>
          </a:p>
        </p:txBody>
      </p:sp>
      <p:grpSp>
        <p:nvGrpSpPr>
          <p:cNvPr id="160" name="Google Shape;160;p4"/>
          <p:cNvGrpSpPr/>
          <p:nvPr/>
        </p:nvGrpSpPr>
        <p:grpSpPr>
          <a:xfrm>
            <a:off x="3700197" y="3705386"/>
            <a:ext cx="1692000" cy="1692000"/>
            <a:chOff x="3695997" y="2840174"/>
            <a:chExt cx="1692000" cy="1692000"/>
          </a:xfrm>
        </p:grpSpPr>
        <p:sp>
          <p:nvSpPr>
            <p:cNvPr id="161" name="Google Shape;161;p4"/>
            <p:cNvSpPr/>
            <p:nvPr/>
          </p:nvSpPr>
          <p:spPr>
            <a:xfrm>
              <a:off x="3695997" y="2840174"/>
              <a:ext cx="1692000" cy="1692000"/>
            </a:xfrm>
            <a:prstGeom prst="roundRect">
              <a:avLst>
                <a:gd fmla="val 16667" name="adj"/>
              </a:avLst>
            </a:prstGeom>
            <a:solidFill>
              <a:srgbClr val="D4AA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2" name="Google Shape;162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50572" y="3036974"/>
              <a:ext cx="582850" cy="5884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4"/>
            <p:cNvSpPr txBox="1"/>
            <p:nvPr/>
          </p:nvSpPr>
          <p:spPr>
            <a:xfrm>
              <a:off x="3736797" y="3688350"/>
              <a:ext cx="16104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>
                  <a:solidFill>
                    <a:srgbClr val="FFFFFF"/>
                  </a:solidFill>
                  <a:latin typeface="Work Sans ExtraBold"/>
                  <a:ea typeface="Work Sans ExtraBold"/>
                  <a:cs typeface="Work Sans ExtraBold"/>
                  <a:sym typeface="Work Sans ExtraBold"/>
                </a:rPr>
                <a:t>Data journalist e comunicatori della scienza</a:t>
              </a:r>
              <a:endParaRPr sz="1300">
                <a:solidFill>
                  <a:srgbClr val="FFFFFF"/>
                </a:solidFill>
                <a:latin typeface="Work Sans ExtraBold"/>
                <a:ea typeface="Work Sans ExtraBold"/>
                <a:cs typeface="Work Sans ExtraBold"/>
                <a:sym typeface="Work Sans ExtraBold"/>
              </a:endParaRPr>
            </a:p>
          </p:txBody>
        </p:sp>
      </p:grpSp>
      <p:grpSp>
        <p:nvGrpSpPr>
          <p:cNvPr id="164" name="Google Shape;164;p4"/>
          <p:cNvGrpSpPr/>
          <p:nvPr/>
        </p:nvGrpSpPr>
        <p:grpSpPr>
          <a:xfrm>
            <a:off x="1913606" y="1904746"/>
            <a:ext cx="1692000" cy="1692000"/>
            <a:chOff x="1765781" y="1039534"/>
            <a:chExt cx="1692000" cy="1692000"/>
          </a:xfrm>
        </p:grpSpPr>
        <p:sp>
          <p:nvSpPr>
            <p:cNvPr id="165" name="Google Shape;165;p4"/>
            <p:cNvSpPr/>
            <p:nvPr/>
          </p:nvSpPr>
          <p:spPr>
            <a:xfrm>
              <a:off x="1765781" y="1039534"/>
              <a:ext cx="1692000" cy="1692000"/>
            </a:xfrm>
            <a:prstGeom prst="roundRect">
              <a:avLst>
                <a:gd fmla="val 16667" name="adj"/>
              </a:avLst>
            </a:prstGeom>
            <a:solidFill>
              <a:srgbClr val="79CD9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1924481" y="1896467"/>
              <a:ext cx="1374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>
                  <a:solidFill>
                    <a:srgbClr val="FFFFFF"/>
                  </a:solidFill>
                  <a:latin typeface="Work Sans ExtraBold"/>
                  <a:ea typeface="Work Sans ExtraBold"/>
                  <a:cs typeface="Work Sans ExtraBold"/>
                  <a:sym typeface="Work Sans ExtraBold"/>
                </a:rPr>
                <a:t>Cittadini e società civile</a:t>
              </a:r>
              <a:endParaRPr sz="1300">
                <a:solidFill>
                  <a:srgbClr val="FFFFFF"/>
                </a:solidFill>
                <a:latin typeface="Work Sans ExtraBold"/>
                <a:ea typeface="Work Sans ExtraBold"/>
                <a:cs typeface="Work Sans ExtraBold"/>
                <a:sym typeface="Work Sans ExtraBold"/>
              </a:endParaRPr>
            </a:p>
          </p:txBody>
        </p:sp>
        <p:pic>
          <p:nvPicPr>
            <p:cNvPr id="167" name="Google Shape;167;p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344110" y="1254096"/>
              <a:ext cx="535342" cy="5429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8" name="Google Shape;168;p4"/>
          <p:cNvGrpSpPr/>
          <p:nvPr/>
        </p:nvGrpSpPr>
        <p:grpSpPr>
          <a:xfrm>
            <a:off x="3700201" y="1904746"/>
            <a:ext cx="1692000" cy="1692000"/>
            <a:chOff x="3695997" y="1039534"/>
            <a:chExt cx="1692000" cy="1692000"/>
          </a:xfrm>
        </p:grpSpPr>
        <p:sp>
          <p:nvSpPr>
            <p:cNvPr id="169" name="Google Shape;169;p4"/>
            <p:cNvSpPr/>
            <p:nvPr/>
          </p:nvSpPr>
          <p:spPr>
            <a:xfrm>
              <a:off x="3695997" y="1039534"/>
              <a:ext cx="1692000" cy="1692000"/>
            </a:xfrm>
            <a:prstGeom prst="roundRect">
              <a:avLst>
                <a:gd fmla="val 16667" name="adj"/>
              </a:avLst>
            </a:prstGeom>
            <a:solidFill>
              <a:srgbClr val="77CB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4"/>
            <p:cNvSpPr txBox="1"/>
            <p:nvPr/>
          </p:nvSpPr>
          <p:spPr>
            <a:xfrm>
              <a:off x="3697947" y="1896467"/>
              <a:ext cx="16881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>
                  <a:solidFill>
                    <a:srgbClr val="FFFFFF"/>
                  </a:solidFill>
                  <a:latin typeface="Work Sans ExtraBold"/>
                  <a:ea typeface="Work Sans ExtraBold"/>
                  <a:cs typeface="Work Sans ExtraBold"/>
                  <a:sym typeface="Work Sans ExtraBold"/>
                </a:rPr>
                <a:t>Comunità scientifica e università</a:t>
              </a:r>
              <a:endParaRPr sz="1300">
                <a:solidFill>
                  <a:srgbClr val="FFFFFF"/>
                </a:solidFill>
                <a:latin typeface="Work Sans ExtraBold"/>
                <a:ea typeface="Work Sans ExtraBold"/>
                <a:cs typeface="Work Sans ExtraBold"/>
                <a:sym typeface="Work Sans ExtraBold"/>
              </a:endParaRPr>
            </a:p>
          </p:txBody>
        </p:sp>
        <p:pic>
          <p:nvPicPr>
            <p:cNvPr id="171" name="Google Shape;171;p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251242" y="1236138"/>
              <a:ext cx="581509" cy="5841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Google Shape;172;p4"/>
          <p:cNvGrpSpPr/>
          <p:nvPr/>
        </p:nvGrpSpPr>
        <p:grpSpPr>
          <a:xfrm>
            <a:off x="1913606" y="3705386"/>
            <a:ext cx="1692000" cy="1692000"/>
            <a:chOff x="1765781" y="2840174"/>
            <a:chExt cx="1692000" cy="1692000"/>
          </a:xfrm>
        </p:grpSpPr>
        <p:sp>
          <p:nvSpPr>
            <p:cNvPr id="173" name="Google Shape;173;p4"/>
            <p:cNvSpPr/>
            <p:nvPr/>
          </p:nvSpPr>
          <p:spPr>
            <a:xfrm>
              <a:off x="1765781" y="2840174"/>
              <a:ext cx="1692000" cy="1692000"/>
            </a:xfrm>
            <a:prstGeom prst="roundRect">
              <a:avLst>
                <a:gd fmla="val 16667" name="adj"/>
              </a:avLst>
            </a:prstGeom>
            <a:solidFill>
              <a:srgbClr val="5A64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4"/>
            <p:cNvSpPr txBox="1"/>
            <p:nvPr/>
          </p:nvSpPr>
          <p:spPr>
            <a:xfrm>
              <a:off x="1938281" y="3688350"/>
              <a:ext cx="134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>
                  <a:solidFill>
                    <a:srgbClr val="FFFFFF"/>
                  </a:solidFill>
                  <a:latin typeface="Work Sans ExtraBold"/>
                  <a:ea typeface="Work Sans ExtraBold"/>
                  <a:cs typeface="Work Sans ExtraBold"/>
                  <a:sym typeface="Work Sans ExtraBold"/>
                </a:rPr>
                <a:t>Industrie e SMEs</a:t>
              </a:r>
              <a:endParaRPr sz="1300">
                <a:solidFill>
                  <a:srgbClr val="FFFFFF"/>
                </a:solidFill>
                <a:latin typeface="Work Sans ExtraBold"/>
                <a:ea typeface="Work Sans ExtraBold"/>
                <a:cs typeface="Work Sans ExtraBold"/>
                <a:sym typeface="Work Sans ExtraBold"/>
              </a:endParaRPr>
            </a:p>
          </p:txBody>
        </p:sp>
        <p:pic>
          <p:nvPicPr>
            <p:cNvPr id="175" name="Google Shape;175;p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320360" y="3094040"/>
              <a:ext cx="582841" cy="521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Google Shape;176;p4"/>
          <p:cNvGrpSpPr/>
          <p:nvPr/>
        </p:nvGrpSpPr>
        <p:grpSpPr>
          <a:xfrm>
            <a:off x="5486796" y="1904729"/>
            <a:ext cx="1692000" cy="1692000"/>
            <a:chOff x="5649346" y="1039517"/>
            <a:chExt cx="1692000" cy="1692000"/>
          </a:xfrm>
        </p:grpSpPr>
        <p:sp>
          <p:nvSpPr>
            <p:cNvPr id="177" name="Google Shape;177;p4"/>
            <p:cNvSpPr/>
            <p:nvPr/>
          </p:nvSpPr>
          <p:spPr>
            <a:xfrm>
              <a:off x="5649346" y="1039517"/>
              <a:ext cx="1692000" cy="1692000"/>
            </a:xfrm>
            <a:prstGeom prst="roundRect">
              <a:avLst>
                <a:gd fmla="val 16667" name="adj"/>
              </a:avLst>
            </a:prstGeom>
            <a:solidFill>
              <a:srgbClr val="8AA2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4"/>
            <p:cNvSpPr txBox="1"/>
            <p:nvPr/>
          </p:nvSpPr>
          <p:spPr>
            <a:xfrm>
              <a:off x="5736068" y="1896467"/>
              <a:ext cx="1518600" cy="53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>
                  <a:solidFill>
                    <a:srgbClr val="FFFFFF"/>
                  </a:solidFill>
                  <a:latin typeface="Work Sans ExtraBold"/>
                  <a:ea typeface="Work Sans ExtraBold"/>
                  <a:cs typeface="Work Sans ExtraBold"/>
                  <a:sym typeface="Work Sans ExtraBold"/>
                </a:rPr>
                <a:t>Settore pubblico e decisori</a:t>
              </a:r>
              <a:endParaRPr sz="1300">
                <a:solidFill>
                  <a:srgbClr val="FFFFFF"/>
                </a:solidFill>
                <a:latin typeface="Work Sans ExtraBold"/>
                <a:ea typeface="Work Sans ExtraBold"/>
                <a:cs typeface="Work Sans ExtraBold"/>
                <a:sym typeface="Work Sans Extra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>
                  <a:solidFill>
                    <a:srgbClr val="FFFFFF"/>
                  </a:solidFill>
                  <a:latin typeface="Work Sans ExtraBold"/>
                  <a:ea typeface="Work Sans ExtraBold"/>
                  <a:cs typeface="Work Sans ExtraBold"/>
                  <a:sym typeface="Work Sans ExtraBold"/>
                </a:rPr>
                <a:t>politici</a:t>
              </a:r>
              <a:endParaRPr sz="1300">
                <a:solidFill>
                  <a:srgbClr val="FFFFFF"/>
                </a:solidFill>
                <a:latin typeface="Work Sans ExtraBold"/>
                <a:ea typeface="Work Sans ExtraBold"/>
                <a:cs typeface="Work Sans ExtraBold"/>
                <a:sym typeface="Work Sans ExtraBold"/>
              </a:endParaRPr>
            </a:p>
          </p:txBody>
        </p:sp>
        <p:pic>
          <p:nvPicPr>
            <p:cNvPr id="179" name="Google Shape;179;p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242602" y="1218065"/>
              <a:ext cx="505531" cy="6083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0" name="Google Shape;180;p4"/>
          <p:cNvSpPr txBox="1"/>
          <p:nvPr/>
        </p:nvSpPr>
        <p:spPr>
          <a:xfrm>
            <a:off x="5486800" y="3640738"/>
            <a:ext cx="2053500" cy="17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>
                <a:solidFill>
                  <a:srgbClr val="666666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Progetti italiani:</a:t>
            </a:r>
            <a:endParaRPr sz="1300">
              <a:solidFill>
                <a:srgbClr val="666666"/>
              </a:solidFill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300">
                <a:solidFill>
                  <a:srgbClr val="666666"/>
                </a:solidFill>
                <a:latin typeface="Work Sans"/>
                <a:ea typeface="Work Sans"/>
                <a:cs typeface="Work Sans"/>
                <a:sym typeface="Work Sans"/>
              </a:rPr>
              <a:t>Roma Up - InNat - G.E.R.T - Easin - School of Ants - Reef check Italia - Sea Cleaner - Air heritage - Aliens in the sea </a:t>
            </a:r>
            <a:endParaRPr sz="1300">
              <a:solidFill>
                <a:srgbClr val="666666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63" y="6202000"/>
            <a:ext cx="2080274" cy="47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"/>
          <p:cNvSpPr txBox="1"/>
          <p:nvPr/>
        </p:nvSpPr>
        <p:spPr>
          <a:xfrm>
            <a:off x="769213" y="1974625"/>
            <a:ext cx="1693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Prospettive a confronto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pic>
        <p:nvPicPr>
          <p:cNvPr id="187" name="Google Shape;18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7225" y="2780225"/>
            <a:ext cx="3114952" cy="235227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5"/>
          <p:cNvSpPr txBox="1"/>
          <p:nvPr/>
        </p:nvSpPr>
        <p:spPr>
          <a:xfrm>
            <a:off x="2062650" y="1064213"/>
            <a:ext cx="501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solidFill>
                  <a:srgbClr val="666666"/>
                </a:solidFill>
                <a:latin typeface="Work Sans ExtraBold"/>
                <a:ea typeface="Work Sans ExtraBold"/>
                <a:cs typeface="Work Sans ExtraBold"/>
                <a:sym typeface="Work Sans ExtraBold"/>
              </a:rPr>
              <a:t>Co-design method: Miro</a:t>
            </a:r>
            <a:endParaRPr sz="3000">
              <a:solidFill>
                <a:srgbClr val="666666"/>
              </a:solidFill>
              <a:latin typeface="Work Sans ExtraBold"/>
              <a:ea typeface="Work Sans ExtraBold"/>
              <a:cs typeface="Work Sans ExtraBold"/>
              <a:sym typeface="Work Sans ExtraBold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3291925" y="2128525"/>
            <a:ext cx="228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SWOT analysis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6254275" y="1974625"/>
            <a:ext cx="2694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Imbuto di conversione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pic>
        <p:nvPicPr>
          <p:cNvPr id="191" name="Google Shape;191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100" y="2913625"/>
            <a:ext cx="2285826" cy="88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46475" y="2919920"/>
            <a:ext cx="2520074" cy="110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5"/>
          <p:cNvSpPr/>
          <p:nvPr/>
        </p:nvSpPr>
        <p:spPr>
          <a:xfrm>
            <a:off x="2647125" y="2174725"/>
            <a:ext cx="501600" cy="400200"/>
          </a:xfrm>
          <a:prstGeom prst="rightArrow">
            <a:avLst>
              <a:gd fmla="val 60027" name="adj1"/>
              <a:gd fmla="val 57287" name="adj2"/>
            </a:avLst>
          </a:prstGeom>
          <a:solidFill>
            <a:srgbClr val="43A8D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"/>
          <p:cNvSpPr/>
          <p:nvPr/>
        </p:nvSpPr>
        <p:spPr>
          <a:xfrm>
            <a:off x="5612125" y="2174725"/>
            <a:ext cx="501600" cy="400200"/>
          </a:xfrm>
          <a:prstGeom prst="rightArrow">
            <a:avLst>
              <a:gd fmla="val 60027" name="adj1"/>
              <a:gd fmla="val 57287" name="adj2"/>
            </a:avLst>
          </a:prstGeom>
          <a:solidFill>
            <a:srgbClr val="43A8D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100b725d1ea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63" y="6202000"/>
            <a:ext cx="2080274" cy="47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100b725d1ea_0_18"/>
          <p:cNvSpPr/>
          <p:nvPr/>
        </p:nvSpPr>
        <p:spPr>
          <a:xfrm flipH="1">
            <a:off x="5940988" y="1964810"/>
            <a:ext cx="2560500" cy="582000"/>
          </a:xfrm>
          <a:prstGeom prst="roundRect">
            <a:avLst>
              <a:gd fmla="val 11192" name="adj"/>
            </a:avLst>
          </a:prstGeom>
          <a:solidFill>
            <a:srgbClr val="65B97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0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CULTURA</a:t>
            </a:r>
            <a:endParaRPr b="1" sz="20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1" name="Google Shape;201;g100b725d1ea_0_18"/>
          <p:cNvSpPr/>
          <p:nvPr/>
        </p:nvSpPr>
        <p:spPr>
          <a:xfrm>
            <a:off x="585151" y="1964810"/>
            <a:ext cx="2560500" cy="582000"/>
          </a:xfrm>
          <a:prstGeom prst="roundRect">
            <a:avLst>
              <a:gd fmla="val 11192" name="adj"/>
            </a:avLst>
          </a:prstGeom>
          <a:solidFill>
            <a:srgbClr val="65B97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0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RISORSE </a:t>
            </a:r>
            <a:endParaRPr b="1" sz="20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2" name="Google Shape;202;g100b725d1ea_0_18"/>
          <p:cNvSpPr/>
          <p:nvPr/>
        </p:nvSpPr>
        <p:spPr>
          <a:xfrm>
            <a:off x="3263075" y="1964810"/>
            <a:ext cx="2560500" cy="582000"/>
          </a:xfrm>
          <a:prstGeom prst="roundRect">
            <a:avLst>
              <a:gd fmla="val 11192" name="adj"/>
            </a:avLst>
          </a:prstGeom>
          <a:solidFill>
            <a:srgbClr val="65B97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0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COINVOLGIMENTO</a:t>
            </a:r>
            <a:endParaRPr b="1" sz="20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3" name="Google Shape;203;g100b725d1ea_0_18"/>
          <p:cNvSpPr txBox="1"/>
          <p:nvPr/>
        </p:nvSpPr>
        <p:spPr>
          <a:xfrm>
            <a:off x="5940988" y="2685604"/>
            <a:ext cx="25605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Impostazione top-down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Feedback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Stereotipi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Data policy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04" name="Google Shape;204;g100b725d1ea_0_18"/>
          <p:cNvSpPr txBox="1"/>
          <p:nvPr/>
        </p:nvSpPr>
        <p:spPr>
          <a:xfrm>
            <a:off x="585151" y="2685604"/>
            <a:ext cx="25605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Economiche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Competenze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05" name="Google Shape;205;g100b725d1ea_0_18"/>
          <p:cNvSpPr txBox="1"/>
          <p:nvPr/>
        </p:nvSpPr>
        <p:spPr>
          <a:xfrm>
            <a:off x="3290375" y="2685604"/>
            <a:ext cx="24876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Volontari</a:t>
            </a: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 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Divulgazione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Scientists engagement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06" name="Google Shape;206;g100b725d1ea_0_18"/>
          <p:cNvSpPr txBox="1"/>
          <p:nvPr/>
        </p:nvSpPr>
        <p:spPr>
          <a:xfrm>
            <a:off x="2062650" y="1068788"/>
            <a:ext cx="501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solidFill>
                  <a:srgbClr val="666666"/>
                </a:solidFill>
                <a:latin typeface="Work Sans ExtraBold"/>
                <a:ea typeface="Work Sans ExtraBold"/>
                <a:cs typeface="Work Sans ExtraBold"/>
                <a:sym typeface="Work Sans ExtraBold"/>
              </a:rPr>
              <a:t>Prime evidenze: barriere</a:t>
            </a:r>
            <a:endParaRPr sz="3000">
              <a:solidFill>
                <a:srgbClr val="666666"/>
              </a:solidFill>
              <a:latin typeface="Work Sans ExtraBold"/>
              <a:ea typeface="Work Sans ExtraBold"/>
              <a:cs typeface="Work Sans ExtraBold"/>
              <a:sym typeface="Work Sans Extra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100b725d1ea_0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63" y="6202000"/>
            <a:ext cx="2080274" cy="47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100b725d1ea_0_60"/>
          <p:cNvSpPr/>
          <p:nvPr/>
        </p:nvSpPr>
        <p:spPr>
          <a:xfrm>
            <a:off x="268276" y="2111363"/>
            <a:ext cx="2928300" cy="990300"/>
          </a:xfrm>
          <a:prstGeom prst="roundRect">
            <a:avLst>
              <a:gd fmla="val 11192" name="adj"/>
            </a:avLst>
          </a:prstGeom>
          <a:solidFill>
            <a:srgbClr val="43A8D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0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PARTECIPAZIONE &amp; COINVOLGIMENTO</a:t>
            </a:r>
            <a:endParaRPr b="1" sz="20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13" name="Google Shape;213;g100b725d1ea_0_60"/>
          <p:cNvSpPr/>
          <p:nvPr/>
        </p:nvSpPr>
        <p:spPr>
          <a:xfrm>
            <a:off x="268376" y="3754916"/>
            <a:ext cx="2928300" cy="990300"/>
          </a:xfrm>
          <a:prstGeom prst="roundRect">
            <a:avLst>
              <a:gd fmla="val 11192" name="adj"/>
            </a:avLst>
          </a:prstGeom>
          <a:solidFill>
            <a:srgbClr val="43A8D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0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COMUNICAZIONE &amp; INFORMAZIONE</a:t>
            </a:r>
            <a:endParaRPr b="1" sz="20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14" name="Google Shape;214;g100b725d1ea_0_60"/>
          <p:cNvSpPr txBox="1"/>
          <p:nvPr/>
        </p:nvSpPr>
        <p:spPr>
          <a:xfrm>
            <a:off x="3313176" y="1973963"/>
            <a:ext cx="51636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Gamification e nuove modalità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Co-creazione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Definizione &amp; Diversificazione target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Feedback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15" name="Google Shape;215;g100b725d1ea_0_60"/>
          <p:cNvSpPr txBox="1"/>
          <p:nvPr/>
        </p:nvSpPr>
        <p:spPr>
          <a:xfrm>
            <a:off x="3313176" y="3700616"/>
            <a:ext cx="5259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Definizione &amp; Diversificazione target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Feedback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Work Sans Medium"/>
              <a:buChar char="●"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Social media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16" name="Google Shape;216;g100b725d1ea_0_60"/>
          <p:cNvSpPr txBox="1"/>
          <p:nvPr/>
        </p:nvSpPr>
        <p:spPr>
          <a:xfrm>
            <a:off x="1671150" y="1051825"/>
            <a:ext cx="5801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solidFill>
                  <a:srgbClr val="666666"/>
                </a:solidFill>
                <a:latin typeface="Work Sans ExtraBold"/>
                <a:ea typeface="Work Sans ExtraBold"/>
                <a:cs typeface="Work Sans ExtraBold"/>
                <a:sym typeface="Work Sans ExtraBold"/>
              </a:rPr>
              <a:t>Prime evidenze: opportunità</a:t>
            </a:r>
            <a:endParaRPr sz="3000">
              <a:solidFill>
                <a:srgbClr val="666666"/>
              </a:solidFill>
              <a:latin typeface="Work Sans ExtraBold"/>
              <a:ea typeface="Work Sans ExtraBold"/>
              <a:cs typeface="Work Sans ExtraBold"/>
              <a:sym typeface="Work Sans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100b725d1ea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863" y="6202000"/>
            <a:ext cx="2080274" cy="47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100b725d1ea_0_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8007" y="2462760"/>
            <a:ext cx="3298149" cy="2292654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21540000" dist="38100">
              <a:srgbClr val="000000">
                <a:alpha val="50000"/>
              </a:srgbClr>
            </a:outerShdw>
          </a:effectLst>
        </p:spPr>
      </p:pic>
      <p:pic>
        <p:nvPicPr>
          <p:cNvPr id="223" name="Google Shape;223;g100b725d1ea_0_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275" y="2456875"/>
            <a:ext cx="4131807" cy="2292676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21540000" dist="38100">
              <a:srgbClr val="000000">
                <a:alpha val="50000"/>
              </a:srgbClr>
            </a:outerShdw>
          </a:effectLst>
        </p:spPr>
      </p:pic>
      <p:pic>
        <p:nvPicPr>
          <p:cNvPr id="224" name="Google Shape;224;g100b725d1ea_0_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0075" y="4234976"/>
            <a:ext cx="1391086" cy="1967027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21540000" dist="38100">
              <a:srgbClr val="000000">
                <a:alpha val="50000"/>
              </a:srgbClr>
            </a:outerShdw>
          </a:effectLst>
        </p:spPr>
      </p:pic>
      <p:sp>
        <p:nvSpPr>
          <p:cNvPr id="225" name="Google Shape;225;g100b725d1ea_0_76"/>
          <p:cNvSpPr txBox="1"/>
          <p:nvPr/>
        </p:nvSpPr>
        <p:spPr>
          <a:xfrm>
            <a:off x="343275" y="1254125"/>
            <a:ext cx="4033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News, eventi, pubblicazioni,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sul sito del progetto: newsera2020.eu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26" name="Google Shape;226;g100b725d1ea_0_76"/>
          <p:cNvSpPr txBox="1"/>
          <p:nvPr/>
        </p:nvSpPr>
        <p:spPr>
          <a:xfrm>
            <a:off x="4888007" y="1254125"/>
            <a:ext cx="316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Su Twitter: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666666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@CitSciComm e #NEWSERA</a:t>
            </a:r>
            <a:endParaRPr sz="2000">
              <a:solidFill>
                <a:srgbClr val="666666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2021-10-20T07:34:29Z</dcterms:created>
  <dc:creator>MarcoA</dc:creator>
</cp:coreProperties>
</file>