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281" r:id="rId3"/>
    <p:sldId id="260" r:id="rId4"/>
    <p:sldId id="264" r:id="rId5"/>
    <p:sldId id="261" r:id="rId6"/>
    <p:sldId id="262" r:id="rId7"/>
    <p:sldId id="263" r:id="rId8"/>
    <p:sldId id="258" r:id="rId9"/>
    <p:sldId id="266" r:id="rId10"/>
    <p:sldId id="282" r:id="rId11"/>
    <p:sldId id="267" r:id="rId12"/>
    <p:sldId id="268" r:id="rId13"/>
    <p:sldId id="269" r:id="rId14"/>
    <p:sldId id="280" r:id="rId1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8102"/>
    <a:srgbClr val="F6B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7" d="100"/>
          <a:sy n="47" d="100"/>
        </p:scale>
        <p:origin x="-126" y="-4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B063CE-9B56-47D6-95D2-A29D9BCE434E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FF3577-06DD-4669-83B9-BC0203AEDD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7445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DE60C-4E76-44D3-879F-120EDBF0E3B6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3998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BD00E049-D23B-4CDD-BB6E-4805D93E49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30805719-DCF8-46C0-BEF3-F9799C2351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6704CD4B-C0B5-4B7A-A64E-DD2CDC2B3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66B0-1D5C-4420-B286-890E2727F9D9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D29EF824-E4A0-468E-89A1-4F2777BBB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FB26FC55-DD88-4325-9BEE-0353B0137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5CE40-ED44-4938-90F8-975B36BBAFA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6745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10DCEF84-B369-4F9B-B227-EA5F9F8EF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FC6CF4E7-449F-4D84-84AC-CE46992C4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7E07C8C9-0B82-46B7-91D5-B0222ADCE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66B0-1D5C-4420-B286-890E2727F9D9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F7C4B409-7190-4F20-B651-E86917BF1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31BEFAF6-086E-4075-AB54-197F0837C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5CE40-ED44-4938-90F8-975B36BBAFA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8178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E4C3AE5D-829F-4712-94C5-A39DAF43F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46990E44-4383-4FDC-B33E-A875E72940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3005B9A3-A194-4C43-AE7C-3C64EE12F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66B0-1D5C-4420-B286-890E2727F9D9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4A0319E0-5D3D-4CB1-9095-EF48A5937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80B2DBEB-E88A-4640-81AB-69231E512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5CE40-ED44-4938-90F8-975B36BBAFA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7662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452B9D5B-F658-4370-9F8C-D7AEC63C3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7412B065-D088-4A96-9F29-A0FC0984C5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2FF9D1B8-360E-4B42-8813-3F9580F05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81F447A0-1D52-43B1-9BC4-00E6D5415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66B0-1D5C-4420-B286-890E2727F9D9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9B5BF467-D5B3-481B-BA09-E7D0F2E1F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609AA307-E9E8-4C28-BA0D-7982186EF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5CE40-ED44-4938-90F8-975B36BBAFA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3388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3781BFE4-BDAD-4B4B-8699-95C6C65FB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CFCAEF7E-0528-4113-8948-8CD971CB69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6CFC4214-B4FA-4B8B-9A3A-DE0E3FAA08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xmlns="" id="{66294CD7-5690-4B92-95DF-6C7B04939F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xmlns="" id="{C6C8B44F-474D-475F-8ABD-2192FC2632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xmlns="" id="{95DC8A02-EC32-4E5D-9F24-67A748BE2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66B0-1D5C-4420-B286-890E2727F9D9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xmlns="" id="{CBDCA2C1-C6D1-4199-A40C-BA5543C75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7747DE54-F6F6-489B-9DB4-264CFEFAD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5CE40-ED44-4938-90F8-975B36BBAFA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1585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A6CEC69A-1157-40EB-BCD7-CEC3B46D0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xmlns="" id="{93F8574A-7058-4897-9CBB-16F2D87D2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66B0-1D5C-4420-B286-890E2727F9D9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xmlns="" id="{A4E36E11-5D5D-4540-B9B6-CAEA19DE9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xmlns="" id="{CE79057C-9C63-4CB2-ABE6-8D9656E19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5CE40-ED44-4938-90F8-975B36BBAFA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3097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xmlns="" id="{BEB0ACBC-D5C9-4FF5-A2D8-738F98ABA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66B0-1D5C-4420-B286-890E2727F9D9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xmlns="" id="{98BBE06D-A6EA-4D0F-8890-74A29BD7E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A2762BF8-E94A-48DE-9EC4-9FE3BDC2C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5CE40-ED44-4938-90F8-975B36BBAFA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707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8486BEAC-0646-4DD4-AFD9-869A203EA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BFB69227-F6ED-491F-BAFA-149CD6F028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51406801-F512-429B-B739-3166FC91E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35BF166B-6B71-42C8-8E43-DAB8FD1AF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66B0-1D5C-4420-B286-890E2727F9D9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FF07DEA0-7F81-4343-B539-8C47F0765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B741A590-72D5-43F7-B7AB-A4BA4A514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5CE40-ED44-4938-90F8-975B36BBAFA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2544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DF22C720-33D5-42BE-A834-C603B8673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xmlns="" id="{75BE63F7-7909-450B-91E6-8935FEBCEC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068457C1-81C2-44E3-8F14-6E5129310F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C09908B1-3CE5-468A-A470-BE90F19A3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66B0-1D5C-4420-B286-890E2727F9D9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42CEE2B6-3803-4F45-A165-513565244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233E97D8-B703-4251-83B3-B84B93784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5CE40-ED44-4938-90F8-975B36BBAFA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3012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191185C1-8FB9-4213-94DD-6AA13D1C4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xmlns="" id="{19AF8570-318D-449E-9DF0-42C2665420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1529EC0E-6A17-45F3-9F67-A2D5DEBA8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66B0-1D5C-4420-B286-890E2727F9D9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2559F41B-43B5-44D9-BE24-644A626AB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E2DC8E79-2E34-4D33-A716-FB664F8EE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5CE40-ED44-4938-90F8-975B36BBAFA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7161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xmlns="" id="{9D5C5BD0-97C3-4329-8648-B8914BD83F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xmlns="" id="{B49F149A-6795-4B85-B42B-6CF345FD79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21621B84-95CB-4ED2-AFFC-51742B3D8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66B0-1D5C-4420-B286-890E2727F9D9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26B9278A-C68D-4F4F-8DA8-A2C9CEB92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CFD7C5E2-722F-47CD-A6DB-7CE4F18A4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5CE40-ED44-4938-90F8-975B36BBAFA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3101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66B0-1D5C-4420-B286-890E2727F9D9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5CE40-ED44-4938-90F8-975B36BBAFA3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28289" y="-165100"/>
            <a:ext cx="654121" cy="88993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880" y="5920740"/>
            <a:ext cx="1830917" cy="9372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45" y="202064"/>
            <a:ext cx="4119419" cy="1317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57" y="482226"/>
            <a:ext cx="3737744" cy="72120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720" y="390320"/>
            <a:ext cx="3850848" cy="6298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8254" y="5349875"/>
            <a:ext cx="7155493" cy="2437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0" y="5991788"/>
            <a:ext cx="1801969" cy="74876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756" y="6342607"/>
            <a:ext cx="2279597" cy="39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5149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66B0-1D5C-4420-B286-890E2727F9D9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5CE40-ED44-4938-90F8-975B36BBAFA3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7860" y="0"/>
            <a:ext cx="491745" cy="71498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9" y="79552"/>
            <a:ext cx="1956723" cy="658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230188"/>
            <a:ext cx="1775427" cy="3603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001" y="118810"/>
            <a:ext cx="2276859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2095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66B0-1D5C-4420-B286-890E2727F9D9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5CE40-ED44-4938-90F8-975B36BBAFA3}" type="slidenum">
              <a:rPr lang="it-IT" smtClean="0"/>
              <a:t>‹N›</a:t>
            </a:fld>
            <a:endParaRPr lang="it-IT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7860" y="0"/>
            <a:ext cx="491745" cy="714983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9" y="79552"/>
            <a:ext cx="1956723" cy="658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230188"/>
            <a:ext cx="1775427" cy="36036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001" y="118810"/>
            <a:ext cx="2276859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3551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66B0-1D5C-4420-B286-890E2727F9D9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5CE40-ED44-4938-90F8-975B36BBAFA3}" type="slidenum">
              <a:rPr lang="it-IT" smtClean="0"/>
              <a:t>‹N›</a:t>
            </a:fld>
            <a:endParaRPr lang="it-IT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7860" y="0"/>
            <a:ext cx="491745" cy="71498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9" y="79552"/>
            <a:ext cx="1956723" cy="658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230188"/>
            <a:ext cx="1775427" cy="36036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001" y="118810"/>
            <a:ext cx="2276859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6767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66B0-1D5C-4420-B286-890E2727F9D9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5CE40-ED44-4938-90F8-975B36BBAFA3}" type="slidenum">
              <a:rPr lang="it-IT" smtClean="0"/>
              <a:t>‹N›</a:t>
            </a:fld>
            <a:endParaRPr lang="it-IT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7860" y="0"/>
            <a:ext cx="491745" cy="71498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9" y="79552"/>
            <a:ext cx="1956723" cy="658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230188"/>
            <a:ext cx="1775427" cy="36036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001" y="118810"/>
            <a:ext cx="2276859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427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66B0-1D5C-4420-B286-890E2727F9D9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5CE40-ED44-4938-90F8-975B36BBAFA3}" type="slidenum">
              <a:rPr lang="it-IT" smtClean="0"/>
              <a:t>‹N›</a:t>
            </a:fld>
            <a:endParaRPr lang="it-IT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7860" y="0"/>
            <a:ext cx="491745" cy="714983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9" y="79552"/>
            <a:ext cx="1956723" cy="658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230188"/>
            <a:ext cx="1775427" cy="3603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001" y="118810"/>
            <a:ext cx="2276859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359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66B0-1D5C-4420-B286-890E2727F9D9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5CE40-ED44-4938-90F8-975B36BBAFA3}" type="slidenum">
              <a:rPr lang="it-IT" smtClean="0"/>
              <a:t>‹N›</a:t>
            </a:fld>
            <a:endParaRPr lang="it-IT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7860" y="0"/>
            <a:ext cx="491745" cy="71498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9" y="79552"/>
            <a:ext cx="1956723" cy="658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230188"/>
            <a:ext cx="1775427" cy="36036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001" y="118810"/>
            <a:ext cx="2276859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038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66B0-1D5C-4420-B286-890E2727F9D9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5CE40-ED44-4938-90F8-975B36BBAFA3}" type="slidenum">
              <a:rPr lang="it-IT" smtClean="0"/>
              <a:t>‹N›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7860" y="0"/>
            <a:ext cx="491745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9" y="79552"/>
            <a:ext cx="1956723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230188"/>
            <a:ext cx="1775427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001" y="118810"/>
            <a:ext cx="2276859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041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66B0-1D5C-4420-B286-890E2727F9D9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5CE40-ED44-4938-90F8-975B36BBAFA3}" type="slidenum">
              <a:rPr lang="it-IT" smtClean="0"/>
              <a:t>‹N›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7860" y="0"/>
            <a:ext cx="491745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9" y="79552"/>
            <a:ext cx="1956723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230188"/>
            <a:ext cx="1775427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001" y="118810"/>
            <a:ext cx="2276859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4789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66B0-1D5C-4420-B286-890E2727F9D9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5CE40-ED44-4938-90F8-975B36BBAFA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38681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66B0-1D5C-4420-B286-890E2727F9D9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5CE40-ED44-4938-90F8-975B36BBAFA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8778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67000"/>
              </a:schemeClr>
            </a:gs>
            <a:gs pos="48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xmlns="" id="{09CDD9FF-DC26-48D1-9C4F-12FF2F6B2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D0E77773-5660-496A-9004-FE844FE69C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08E1775C-895D-4D3E-B638-648FCD4AD0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1B66B0-1D5C-4420-B286-890E2727F9D9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BF717D95-2A05-42FC-BE61-8E86146F27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51B1F546-4844-4A99-BAC6-85ED07B0AC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5CE40-ED44-4938-90F8-975B36BBAFA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0142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1B66B0-1D5C-4420-B286-890E2727F9D9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5CE40-ED44-4938-90F8-975B36BBAFA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1546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dodotronic.com/" TargetMode="External"/><Relationship Id="rId2" Type="http://schemas.openxmlformats.org/officeDocument/2006/relationships/hyperlink" Target="https://www.dodotronic.com/product/ultramic-384k-ble/?v=2a47ad90f2ae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1.jpeg"/><Relationship Id="rId7" Type="http://schemas.openxmlformats.org/officeDocument/2006/relationships/image" Target="../media/image42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11" Type="http://schemas.openxmlformats.org/officeDocument/2006/relationships/image" Target="../media/image50.jpeg"/><Relationship Id="rId5" Type="http://schemas.openxmlformats.org/officeDocument/2006/relationships/image" Target="../media/image45.jpeg"/><Relationship Id="rId10" Type="http://schemas.openxmlformats.org/officeDocument/2006/relationships/image" Target="../media/image49.jpeg"/><Relationship Id="rId4" Type="http://schemas.openxmlformats.org/officeDocument/2006/relationships/image" Target="../media/image44.png"/><Relationship Id="rId9" Type="http://schemas.openxmlformats.org/officeDocument/2006/relationships/image" Target="../media/image4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2720" y="3459798"/>
            <a:ext cx="9225280" cy="1655762"/>
          </a:xfrm>
        </p:spPr>
        <p:txBody>
          <a:bodyPr/>
          <a:lstStyle/>
          <a:p>
            <a:r>
              <a:rPr lang="it-IT" b="1" dirty="0"/>
              <a:t>Vincenzo Ferri</a:t>
            </a:r>
            <a:r>
              <a:rPr lang="it-IT" b="1" baseline="30000" dirty="0"/>
              <a:t>1</a:t>
            </a:r>
            <a:r>
              <a:rPr lang="it-IT" b="1" dirty="0"/>
              <a:t>, Gianluca Forti</a:t>
            </a:r>
            <a:r>
              <a:rPr lang="it-IT" b="1" baseline="30000" dirty="0"/>
              <a:t>2</a:t>
            </a:r>
            <a:r>
              <a:rPr lang="it-IT" b="1" dirty="0"/>
              <a:t>, </a:t>
            </a:r>
          </a:p>
          <a:p>
            <a:r>
              <a:rPr lang="it-IT" b="1" dirty="0"/>
              <a:t>Christiana Soccini</a:t>
            </a:r>
            <a:r>
              <a:rPr lang="it-IT" b="1" baseline="30000" dirty="0"/>
              <a:t>1</a:t>
            </a:r>
            <a:r>
              <a:rPr lang="it-IT" b="1" dirty="0"/>
              <a:t>, Paolo Crescia</a:t>
            </a:r>
            <a:r>
              <a:rPr lang="it-IT" b="1" baseline="30000" dirty="0"/>
              <a:t>1</a:t>
            </a:r>
            <a:endParaRPr lang="it-IT" b="1" dirty="0"/>
          </a:p>
          <a:p>
            <a:r>
              <a:rPr lang="it-IT" sz="1600" dirty="0" smtClean="0"/>
              <a:t/>
            </a:r>
            <a:br>
              <a:rPr lang="it-IT" sz="1600" dirty="0" smtClean="0"/>
            </a:br>
            <a:r>
              <a:rPr lang="it-IT" sz="1600" dirty="0" smtClean="0"/>
              <a:t>1</a:t>
            </a:r>
            <a:r>
              <a:rPr lang="it-IT" sz="1600" dirty="0"/>
              <a:t>: Gruppo </a:t>
            </a:r>
            <a:r>
              <a:rPr lang="it-IT" sz="1600" dirty="0" smtClean="0"/>
              <a:t>Naturalistico Maremma Laziale;     2</a:t>
            </a:r>
            <a:r>
              <a:rPr lang="it-IT" sz="1600" dirty="0"/>
              <a:t>: Museo del </a:t>
            </a:r>
            <a:r>
              <a:rPr lang="it-IT" sz="1600" dirty="0" smtClean="0"/>
              <a:t>fiore</a:t>
            </a:r>
            <a:endParaRPr lang="it-IT" sz="1600" dirty="0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xmlns="" id="{D77C8F65-00AE-4B2E-BC7C-4ABBAFAE7BB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14400" y="1511797"/>
            <a:ext cx="10363200" cy="1754326"/>
          </a:xfrm>
          <a:prstGeom prst="rect">
            <a:avLst/>
          </a:prstGeom>
          <a:solidFill>
            <a:schemeClr val="accent1">
              <a:lumMod val="50000"/>
              <a:alpha val="3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it-IT" sz="4000" b="1" dirty="0" err="1">
                <a:solidFill>
                  <a:srgbClr val="FFFF00"/>
                </a:solidFill>
              </a:rPr>
              <a:t>Bio</a:t>
            </a:r>
            <a:r>
              <a:rPr lang="it-IT" sz="4000" b="1" dirty="0" err="1">
                <a:solidFill>
                  <a:schemeClr val="bg1"/>
                </a:solidFill>
              </a:rPr>
              <a:t>Acus</a:t>
            </a:r>
            <a:r>
              <a:rPr lang="it-IT" sz="4000" b="1" dirty="0" err="1">
                <a:solidFill>
                  <a:srgbClr val="F48102"/>
                </a:solidFill>
              </a:rPr>
              <a:t>ti</a:t>
            </a:r>
            <a:r>
              <a:rPr lang="it-IT" sz="4000" b="1" dirty="0" err="1">
                <a:solidFill>
                  <a:srgbClr val="FF0000"/>
                </a:solidFill>
              </a:rPr>
              <a:t>amo</a:t>
            </a:r>
            <a:r>
              <a:rPr lang="it-IT" sz="4000" b="1" dirty="0">
                <a:solidFill>
                  <a:schemeClr val="bg1"/>
                </a:solidFill>
              </a:rPr>
              <a:t>  </a:t>
            </a:r>
            <a:r>
              <a:rPr lang="it-IT" sz="4000" dirty="0">
                <a:solidFill>
                  <a:schemeClr val="bg1"/>
                </a:solidFill>
              </a:rPr>
              <a:t>e</a:t>
            </a:r>
            <a:r>
              <a:rPr lang="it-IT" sz="4000" b="1" dirty="0">
                <a:solidFill>
                  <a:schemeClr val="bg1"/>
                </a:solidFill>
              </a:rPr>
              <a:t>  </a:t>
            </a:r>
            <a:r>
              <a:rPr lang="it-IT" sz="4000" b="1" dirty="0" err="1">
                <a:solidFill>
                  <a:srgbClr val="FFFF00"/>
                </a:solidFill>
              </a:rPr>
              <a:t>Bio</a:t>
            </a:r>
            <a:r>
              <a:rPr lang="it-IT" sz="4000" b="1" dirty="0" err="1">
                <a:solidFill>
                  <a:schemeClr val="bg1"/>
                </a:solidFill>
              </a:rPr>
              <a:t>Acus</a:t>
            </a:r>
            <a:r>
              <a:rPr lang="it-IT" sz="4000" b="1" dirty="0" err="1">
                <a:solidFill>
                  <a:srgbClr val="F48102"/>
                </a:solidFill>
              </a:rPr>
              <a:t>ti</a:t>
            </a:r>
            <a:r>
              <a:rPr lang="it-IT" sz="4000" b="1" dirty="0" err="1">
                <a:solidFill>
                  <a:srgbClr val="FF0000"/>
                </a:solidFill>
              </a:rPr>
              <a:t>amo</a:t>
            </a:r>
            <a:r>
              <a:rPr lang="it-IT" sz="4000" b="1" dirty="0">
                <a:solidFill>
                  <a:schemeClr val="bg1"/>
                </a:solidFill>
              </a:rPr>
              <a:t> </a:t>
            </a:r>
            <a:r>
              <a:rPr lang="it-IT" sz="4000" b="1" dirty="0">
                <a:solidFill>
                  <a:srgbClr val="F48102"/>
                </a:solidFill>
              </a:rPr>
              <a:t>WEEK</a:t>
            </a:r>
          </a:p>
          <a:p>
            <a:pPr algn="ctr"/>
            <a:r>
              <a:rPr lang="it-IT" sz="4000" b="1" dirty="0">
                <a:solidFill>
                  <a:schemeClr val="bg1"/>
                </a:solidFill>
              </a:rPr>
              <a:t> </a:t>
            </a:r>
            <a:r>
              <a:rPr lang="it-IT" sz="4000" b="1" dirty="0">
                <a:solidFill>
                  <a:srgbClr val="00B050"/>
                </a:solidFill>
              </a:rPr>
              <a:t>Esperienze di </a:t>
            </a:r>
            <a:r>
              <a:rPr lang="it-IT" sz="4000" b="1" dirty="0" err="1">
                <a:solidFill>
                  <a:srgbClr val="00B050"/>
                </a:solidFill>
              </a:rPr>
              <a:t>Bio</a:t>
            </a:r>
            <a:r>
              <a:rPr lang="it-IT" sz="4000" b="1" dirty="0">
                <a:solidFill>
                  <a:srgbClr val="00B050"/>
                </a:solidFill>
              </a:rPr>
              <a:t> Blitz </a:t>
            </a:r>
            <a:r>
              <a:rPr lang="it-IT" sz="4000" b="1" dirty="0" err="1">
                <a:solidFill>
                  <a:srgbClr val="00B050"/>
                </a:solidFill>
              </a:rPr>
              <a:t>Bioacustico</a:t>
            </a:r>
            <a:r>
              <a:rPr lang="it-IT" sz="4000" b="1" dirty="0">
                <a:solidFill>
                  <a:srgbClr val="00B050"/>
                </a:solidFill>
              </a:rPr>
              <a:t> avviate </a:t>
            </a:r>
          </a:p>
          <a:p>
            <a:pPr algn="ctr"/>
            <a:r>
              <a:rPr lang="it-IT" sz="4000" b="1" dirty="0">
                <a:solidFill>
                  <a:srgbClr val="00B050"/>
                </a:solidFill>
              </a:rPr>
              <a:t>e sperimentate in tempi di pandemia</a:t>
            </a:r>
          </a:p>
        </p:txBody>
      </p:sp>
    </p:spTree>
    <p:extLst>
      <p:ext uri="{BB962C8B-B14F-4D97-AF65-F5344CB8AC3E}">
        <p14:creationId xmlns:p14="http://schemas.microsoft.com/office/powerpoint/2010/main" val="12964641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3C89F7D6-0C8F-4B36-A1E9-3BEE5AC45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4706" y="409153"/>
            <a:ext cx="3381847" cy="6039693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9BBF3197-0B67-4117-9C80-E76CDB971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770" y="409153"/>
            <a:ext cx="6868484" cy="2962688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902C76A1-0CFE-4EBE-BE70-21D6CDC0D0DC}"/>
              </a:ext>
            </a:extLst>
          </p:cNvPr>
          <p:cNvSpPr txBox="1"/>
          <p:nvPr/>
        </p:nvSpPr>
        <p:spPr>
          <a:xfrm>
            <a:off x="325447" y="3439203"/>
            <a:ext cx="7932287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Con il </a:t>
            </a:r>
            <a:r>
              <a:rPr lang="it-IT" b="1" i="0" dirty="0" smtClean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LOCKDOWN </a:t>
            </a:r>
            <a:r>
              <a:rPr lang="it-IT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gli eventi</a:t>
            </a:r>
            <a:r>
              <a:rPr lang="it-IT" b="1" i="0" dirty="0" smtClean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it-IT" b="1" i="0" dirty="0" err="1" smtClean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BioAcustiamo</a:t>
            </a:r>
            <a:r>
              <a:rPr lang="it-IT" b="1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it-IT" b="1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e </a:t>
            </a:r>
            <a:r>
              <a:rPr lang="it-IT" b="1" i="0" dirty="0" err="1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BioAcustiamo</a:t>
            </a:r>
            <a:r>
              <a:rPr lang="it-IT" b="1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 WEEK</a:t>
            </a:r>
            <a:r>
              <a:rPr lang="it-IT" b="0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it-IT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sono stati percorsi aperti a tutti i cittadini, </a:t>
            </a:r>
            <a:r>
              <a:rPr lang="it-IT" b="1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accompagnati </a:t>
            </a:r>
            <a:r>
              <a:rPr lang="it-IT" b="1" i="0" u="sng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solo virtualmente </a:t>
            </a:r>
            <a:r>
              <a:rPr lang="it-IT" b="1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nelle loro </a:t>
            </a:r>
            <a:r>
              <a:rPr lang="it-IT" b="1" i="0" u="sng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esplorazioni dei suoni emessi dalla fauna </a:t>
            </a:r>
            <a:r>
              <a:rPr lang="it-IT" b="1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selvatica </a:t>
            </a:r>
            <a:r>
              <a:rPr lang="it-IT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da esperti di eco e </a:t>
            </a:r>
            <a:r>
              <a:rPr lang="it-IT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bioacustica</a:t>
            </a:r>
            <a:r>
              <a:rPr lang="it-IT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e di naturalisti </a:t>
            </a:r>
            <a:r>
              <a:rPr lang="it-IT" sz="15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del </a:t>
            </a:r>
            <a:r>
              <a:rPr lang="it-IT" sz="1500" b="1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Gruppo Naturalistico della Maremma Laziale</a:t>
            </a:r>
            <a:r>
              <a:rPr lang="it-IT" sz="15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, del </a:t>
            </a:r>
            <a:r>
              <a:rPr lang="it-IT" sz="1500" b="1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Museo del Fiore</a:t>
            </a:r>
            <a:r>
              <a:rPr lang="it-IT" sz="15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 di Acquapendente e del </a:t>
            </a:r>
            <a:r>
              <a:rPr lang="it-IT" sz="1500" b="1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Centro Studi Naturalistici Arcadia</a:t>
            </a:r>
            <a:r>
              <a:rPr lang="it-IT" sz="15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. </a:t>
            </a:r>
            <a:endParaRPr lang="it-IT" sz="1500" b="0" i="0" dirty="0" smtClean="0">
              <a:solidFill>
                <a:schemeClr val="bg1"/>
              </a:solidFill>
              <a:effectLst/>
              <a:latin typeface="Roboto" panose="02000000000000000000" pitchFamily="2" charset="0"/>
            </a:endParaRPr>
          </a:p>
          <a:p>
            <a:pPr algn="just"/>
            <a:endParaRPr lang="it-IT" b="0" i="0" dirty="0" smtClean="0">
              <a:solidFill>
                <a:schemeClr val="bg1"/>
              </a:solidFill>
              <a:effectLst/>
              <a:latin typeface="Roboto" panose="02000000000000000000" pitchFamily="2" charset="0"/>
            </a:endParaRPr>
          </a:p>
          <a:p>
            <a:pPr algn="just"/>
            <a:r>
              <a:rPr lang="it-IT" dirty="0">
                <a:solidFill>
                  <a:schemeClr val="bg1"/>
                </a:solidFill>
                <a:latin typeface="Roboto" panose="02000000000000000000" pitchFamily="2" charset="0"/>
              </a:rPr>
              <a:t>C</a:t>
            </a:r>
            <a:r>
              <a:rPr lang="it-IT" b="0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onoscenza </a:t>
            </a:r>
            <a:r>
              <a:rPr lang="it-IT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di base della </a:t>
            </a:r>
            <a:r>
              <a:rPr lang="it-IT" b="1" i="0" u="sng" dirty="0" err="1">
                <a:solidFill>
                  <a:srgbClr val="C00000"/>
                </a:solidFill>
                <a:effectLst/>
                <a:latin typeface="Roboto" panose="02000000000000000000" pitchFamily="2" charset="0"/>
              </a:rPr>
              <a:t>bioacustica</a:t>
            </a:r>
            <a:r>
              <a:rPr lang="it-IT" b="0" i="0" dirty="0">
                <a:solidFill>
                  <a:srgbClr val="C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it-IT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correlandola agli </a:t>
            </a:r>
            <a:r>
              <a:rPr lang="it-IT" b="0" i="0" u="sng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ambienti più antropizzati </a:t>
            </a:r>
            <a:r>
              <a:rPr lang="it-IT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(in </a:t>
            </a:r>
            <a:r>
              <a:rPr lang="it-IT" b="0" i="0" u="sng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tempi di pandemia</a:t>
            </a:r>
            <a:r>
              <a:rPr lang="it-IT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, quelli più facilmente raggiungibili</a:t>
            </a:r>
            <a:r>
              <a:rPr lang="it-IT" b="0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).</a:t>
            </a:r>
          </a:p>
          <a:p>
            <a:pPr algn="just"/>
            <a:endParaRPr lang="it-IT" dirty="0">
              <a:solidFill>
                <a:schemeClr val="bg1"/>
              </a:solidFill>
              <a:latin typeface="Roboto" panose="02000000000000000000" pitchFamily="2" charset="0"/>
            </a:endParaRPr>
          </a:p>
          <a:p>
            <a:pPr algn="just"/>
            <a:r>
              <a:rPr lang="it-IT" b="0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Una </a:t>
            </a:r>
            <a:r>
              <a:rPr lang="it-IT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ricerca comunque a largo raggio, senza concentrarsi su questo o quel gruppo faunistico</a:t>
            </a:r>
            <a:r>
              <a:rPr lang="it-IT" b="0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.</a:t>
            </a:r>
            <a:br>
              <a:rPr lang="it-IT" b="0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</a:br>
            <a:r>
              <a:rPr lang="it-IT" b="0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/>
            </a:r>
            <a:br>
              <a:rPr lang="it-IT" b="0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</a:br>
            <a:r>
              <a:rPr lang="it-IT" b="0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Possibilità di interessare un «</a:t>
            </a:r>
            <a:r>
              <a:rPr lang="it-IT" b="1" i="0" u="sng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non pubblico</a:t>
            </a:r>
            <a:r>
              <a:rPr lang="it-IT" b="0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» e di costruire </a:t>
            </a:r>
            <a:r>
              <a:rPr lang="it-IT" b="1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reti</a:t>
            </a:r>
            <a:r>
              <a:rPr lang="it-IT" b="0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e </a:t>
            </a:r>
            <a:r>
              <a:rPr lang="it-IT" b="1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relazioni</a:t>
            </a:r>
            <a:endParaRPr lang="it-IT" b="1" dirty="0">
              <a:solidFill>
                <a:schemeClr val="bg1"/>
              </a:solidFill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92E819C1-67D7-45CB-83C0-0BA14E5E0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5440" y="1548781"/>
            <a:ext cx="2430746" cy="182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767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xmlns="" id="{F852451B-95AB-43BF-84CA-C4C5861C2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8130" y="4344426"/>
            <a:ext cx="7239000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32CFD6DD-5B59-4257-8392-9EDAB2B1D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830" y="442094"/>
            <a:ext cx="10515600" cy="25590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2400" b="1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METODOLOGIA</a:t>
            </a:r>
            <a:r>
              <a:rPr lang="it-IT" sz="2400" b="0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: tanti </a:t>
            </a:r>
            <a:r>
              <a:rPr lang="it-IT" sz="2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dubbi, tante domande, tante perplessità</a:t>
            </a:r>
            <a:r>
              <a:rPr lang="it-IT" sz="2400" b="0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pPr marL="0" indent="0" algn="just">
              <a:buNone/>
            </a:pPr>
            <a:r>
              <a:rPr lang="it-IT" sz="2400" b="1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Formazione e avvicinamento </a:t>
            </a:r>
            <a:r>
              <a:rPr lang="it-IT" sz="2400" b="0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all’uso </a:t>
            </a:r>
            <a:r>
              <a:rPr lang="it-IT" sz="2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degli </a:t>
            </a:r>
            <a:r>
              <a:rPr lang="it-IT" sz="2400" b="1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strumenti</a:t>
            </a:r>
            <a:r>
              <a:rPr lang="it-IT" sz="2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e dei </a:t>
            </a:r>
            <a:r>
              <a:rPr lang="it-IT" sz="2400" b="1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programmi</a:t>
            </a:r>
            <a:r>
              <a:rPr lang="it-IT" sz="2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, almeno alla </a:t>
            </a:r>
            <a:r>
              <a:rPr lang="it-IT" sz="2400" b="1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conoscenza dei gruppi animali </a:t>
            </a:r>
            <a:r>
              <a:rPr lang="it-IT" sz="2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oggetto della partecipazione agli </a:t>
            </a:r>
            <a:r>
              <a:rPr lang="it-IT" sz="2400" b="0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eventi.</a:t>
            </a:r>
          </a:p>
          <a:p>
            <a:pPr marL="0" indent="0" algn="just">
              <a:buNone/>
            </a:pPr>
            <a:r>
              <a:rPr lang="it-IT" sz="2400" b="1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Formare </a:t>
            </a:r>
            <a:r>
              <a:rPr lang="it-IT" sz="2400" b="1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ed informare</a:t>
            </a:r>
            <a:r>
              <a:rPr lang="it-IT" sz="2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, sulle pagine di</a:t>
            </a:r>
            <a:r>
              <a:rPr lang="it-IT" sz="2400" b="0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it-IT" sz="2400" b="1" i="0" u="sng" dirty="0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www.bioconservation.it</a:t>
            </a:r>
            <a:r>
              <a:rPr lang="it-IT" sz="2400" b="1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  </a:t>
            </a:r>
            <a:r>
              <a:rPr lang="it-IT" sz="2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e con </a:t>
            </a:r>
            <a:r>
              <a:rPr lang="it-IT" sz="2400" b="1" i="0" u="sng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webinar</a:t>
            </a:r>
            <a:r>
              <a:rPr lang="it-IT" sz="2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dedicati …</a:t>
            </a:r>
            <a:endParaRPr lang="it-IT" sz="2400" dirty="0">
              <a:solidFill>
                <a:schemeClr val="bg1"/>
              </a:solidFill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AEE5EFD7-0A4F-4941-B8C3-4846876744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3" y="2173312"/>
            <a:ext cx="4283007" cy="2539028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34F78922-DA10-4D24-9223-03BC8A15D1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1820" y="2173312"/>
            <a:ext cx="4630619" cy="2565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10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sellaDiTesto 12">
            <a:extLst>
              <a:ext uri="{FF2B5EF4-FFF2-40B4-BE49-F238E27FC236}">
                <a16:creationId xmlns:a16="http://schemas.microsoft.com/office/drawing/2014/main" xmlns="" id="{E81F5BB9-24C0-4D78-9A8C-3F52CC1B17A7}"/>
              </a:ext>
            </a:extLst>
          </p:cNvPr>
          <p:cNvSpPr txBox="1"/>
          <p:nvPr/>
        </p:nvSpPr>
        <p:spPr>
          <a:xfrm>
            <a:off x="529883" y="249766"/>
            <a:ext cx="1113223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il Team di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BioAcustiamo</a:t>
            </a:r>
            <a:endParaRPr lang="it-IT" b="1" dirty="0">
              <a:solidFill>
                <a:schemeClr val="tx2">
                  <a:lumMod val="50000"/>
                </a:schemeClr>
              </a:solidFill>
              <a:effectLst/>
              <a:latin typeface="Roboto" panose="02000000000000000000" pitchFamily="2" charset="0"/>
            </a:endParaRPr>
          </a:p>
          <a:p>
            <a:pPr algn="just"/>
            <a:r>
              <a:rPr lang="it-IT" b="0" i="0" dirty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Ogni </a:t>
            </a:r>
            <a:r>
              <a:rPr lang="it-IT" b="0" i="0" dirty="0" err="1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Bio</a:t>
            </a:r>
            <a:r>
              <a:rPr lang="it-IT" b="0" i="0" dirty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 Blitz è guidato da un gruppo di esperti che illustra e riconosce le diverse componenti naturali del territorio indagato. I nostri </a:t>
            </a:r>
            <a:r>
              <a:rPr lang="it-IT" b="1" i="0" dirty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BLITZ </a:t>
            </a:r>
            <a:r>
              <a:rPr lang="it-IT" b="1" i="0" dirty="0" err="1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BioAcustici</a:t>
            </a:r>
            <a:r>
              <a:rPr lang="it-IT" b="1" i="0" dirty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it-IT" b="0" i="0" dirty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non sono stati da meno e si sono avvalsi di importanti specialisti di acustica animale, di faunistica e conservazione, di </a:t>
            </a:r>
            <a:r>
              <a:rPr lang="it-IT" b="0" i="0" dirty="0" err="1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bioacustica</a:t>
            </a:r>
            <a:r>
              <a:rPr lang="it-IT" b="0" i="0" dirty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 ed </a:t>
            </a:r>
            <a:r>
              <a:rPr lang="it-IT" b="0" i="0" dirty="0" err="1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ecoacustica</a:t>
            </a:r>
            <a:r>
              <a:rPr lang="it-IT" b="0" i="0" dirty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 in generale. Sotto il coordinamento di </a:t>
            </a:r>
            <a:r>
              <a:rPr lang="it-IT" b="1" i="0" dirty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Vincenzo Ferri </a:t>
            </a:r>
            <a:r>
              <a:rPr lang="it-IT" b="0" i="0" dirty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e </a:t>
            </a:r>
            <a:r>
              <a:rPr lang="it-IT" b="1" i="0" dirty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Gianluca Forti</a:t>
            </a:r>
            <a:r>
              <a:rPr lang="it-IT" b="0" i="0" dirty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, ideatori e promotori di questo progetto, hanno collaborato per la verifica delle registrazioni, l’analisi </a:t>
            </a:r>
            <a:r>
              <a:rPr lang="it-IT" b="0" i="0" dirty="0" err="1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bioacustica</a:t>
            </a:r>
            <a:r>
              <a:rPr lang="it-IT" b="0" i="0" dirty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 ed il riconoscimento:</a:t>
            </a:r>
          </a:p>
          <a:p>
            <a:pPr algn="just"/>
            <a:endParaRPr lang="it-IT" b="0" i="0" dirty="0">
              <a:solidFill>
                <a:schemeClr val="tx2">
                  <a:lumMod val="50000"/>
                </a:schemeClr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xmlns="" id="{9082333A-0FB3-4EC1-B239-2C2B6745F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0849" y="2251790"/>
            <a:ext cx="2256393" cy="1696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xmlns="" id="{21916FC3-4D61-431C-9616-718B0A64C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58" y="2206739"/>
            <a:ext cx="2256394" cy="1692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xmlns="" id="{E87F128F-EA63-4052-83EB-DC956C36F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436" y="2019707"/>
            <a:ext cx="1549770" cy="2066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xmlns="" id="{E7272270-A2C6-4871-9496-C6A6300772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7078" y="2019707"/>
            <a:ext cx="1646301" cy="1636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xmlns="" id="{6078351F-A7DE-4019-ACAE-10639E4A6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108" y="4497072"/>
            <a:ext cx="2507304" cy="1477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xmlns="" id="{CA0FE502-C342-497F-8E07-D90235B2BD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753" y="2188084"/>
            <a:ext cx="2521315" cy="182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>
            <a:extLst>
              <a:ext uri="{FF2B5EF4-FFF2-40B4-BE49-F238E27FC236}">
                <a16:creationId xmlns:a16="http://schemas.microsoft.com/office/drawing/2014/main" xmlns="" id="{0AF126D1-52B6-42EA-A909-59E34D0F58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58" y="4348446"/>
            <a:ext cx="2294225" cy="1518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>
            <a:extLst>
              <a:ext uri="{FF2B5EF4-FFF2-40B4-BE49-F238E27FC236}">
                <a16:creationId xmlns:a16="http://schemas.microsoft.com/office/drawing/2014/main" xmlns="" id="{074126CB-AA98-46AA-AA06-CB2B3D238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488" y="4584930"/>
            <a:ext cx="1549770" cy="160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>
            <a:extLst>
              <a:ext uri="{FF2B5EF4-FFF2-40B4-BE49-F238E27FC236}">
                <a16:creationId xmlns:a16="http://schemas.microsoft.com/office/drawing/2014/main" xmlns="" id="{0F030470-5A6F-4697-990C-166A50A81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8264" y="4348446"/>
            <a:ext cx="2256393" cy="1502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>
            <a:extLst>
              <a:ext uri="{FF2B5EF4-FFF2-40B4-BE49-F238E27FC236}">
                <a16:creationId xmlns:a16="http://schemas.microsoft.com/office/drawing/2014/main" xmlns="" id="{60D38EFE-461A-4AFF-B54B-BCCBF8DC0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0263" y="4007367"/>
            <a:ext cx="1646301" cy="2184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xmlns="" id="{91D27EDA-CDE7-4437-B1CA-F480C706C270}"/>
              </a:ext>
            </a:extLst>
          </p:cNvPr>
          <p:cNvSpPr txBox="1"/>
          <p:nvPr/>
        </p:nvSpPr>
        <p:spPr>
          <a:xfrm>
            <a:off x="413363" y="3916790"/>
            <a:ext cx="1966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Christiana </a:t>
            </a:r>
            <a:r>
              <a:rPr lang="it-IT" sz="1600" b="1" dirty="0" err="1"/>
              <a:t>Soccini</a:t>
            </a:r>
            <a:endParaRPr lang="it-IT" sz="1600" b="1" dirty="0"/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xmlns="" id="{04784845-D4C4-427F-9DF7-D3647B392154}"/>
              </a:ext>
            </a:extLst>
          </p:cNvPr>
          <p:cNvSpPr txBox="1"/>
          <p:nvPr/>
        </p:nvSpPr>
        <p:spPr>
          <a:xfrm>
            <a:off x="453911" y="5960325"/>
            <a:ext cx="1966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Gianni  Pavan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xmlns="" id="{E745DF00-0F58-4B1E-8E18-0021A0D50E58}"/>
              </a:ext>
            </a:extLst>
          </p:cNvPr>
          <p:cNvSpPr txBox="1"/>
          <p:nvPr/>
        </p:nvSpPr>
        <p:spPr>
          <a:xfrm>
            <a:off x="3013017" y="4085136"/>
            <a:ext cx="1966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Marco </a:t>
            </a:r>
            <a:r>
              <a:rPr lang="it-IT" sz="1600" b="1" dirty="0" err="1"/>
              <a:t>Pesente</a:t>
            </a:r>
            <a:endParaRPr lang="it-IT" sz="1600" b="1" dirty="0"/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xmlns="" id="{5A4D438C-BBDC-41AA-A691-841DC233E0AB}"/>
              </a:ext>
            </a:extLst>
          </p:cNvPr>
          <p:cNvSpPr txBox="1"/>
          <p:nvPr/>
        </p:nvSpPr>
        <p:spPr>
          <a:xfrm>
            <a:off x="4957818" y="3999837"/>
            <a:ext cx="1966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Vincenzo Ferri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xmlns="" id="{1998360F-48D8-43A1-8C6A-BF2135595513}"/>
              </a:ext>
            </a:extLst>
          </p:cNvPr>
          <p:cNvSpPr txBox="1"/>
          <p:nvPr/>
        </p:nvSpPr>
        <p:spPr>
          <a:xfrm>
            <a:off x="4922191" y="6065266"/>
            <a:ext cx="1966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Cesare Brizio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xmlns="" id="{B92E92CD-5466-4EF3-8659-6CCC042C3E1F}"/>
              </a:ext>
            </a:extLst>
          </p:cNvPr>
          <p:cNvSpPr txBox="1"/>
          <p:nvPr/>
        </p:nvSpPr>
        <p:spPr>
          <a:xfrm>
            <a:off x="9663085" y="5913083"/>
            <a:ext cx="1966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Andrea Benocci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xmlns="" id="{F8CC7947-E06A-4E1A-B6A4-9D9A3716F4C7}"/>
              </a:ext>
            </a:extLst>
          </p:cNvPr>
          <p:cNvSpPr txBox="1"/>
          <p:nvPr/>
        </p:nvSpPr>
        <p:spPr>
          <a:xfrm>
            <a:off x="9524031" y="3941542"/>
            <a:ext cx="1966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Marco Mastrorilli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xmlns="" id="{680CB304-5A2D-48DB-86B6-AE1E82897E4E}"/>
              </a:ext>
            </a:extLst>
          </p:cNvPr>
          <p:cNvSpPr txBox="1"/>
          <p:nvPr/>
        </p:nvSpPr>
        <p:spPr>
          <a:xfrm>
            <a:off x="7537508" y="3661283"/>
            <a:ext cx="1966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Ivano </a:t>
            </a:r>
            <a:r>
              <a:rPr lang="it-IT" sz="1600" b="1" dirty="0" err="1"/>
              <a:t>Pelicella</a:t>
            </a:r>
            <a:endParaRPr lang="it-IT" sz="1600" b="1" dirty="0"/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xmlns="" id="{EC639198-5134-46D0-AD9E-C7D416970740}"/>
              </a:ext>
            </a:extLst>
          </p:cNvPr>
          <p:cNvSpPr txBox="1"/>
          <p:nvPr/>
        </p:nvSpPr>
        <p:spPr>
          <a:xfrm>
            <a:off x="7495077" y="6251637"/>
            <a:ext cx="1966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 Roberto Papi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xmlns="" id="{E9BD164A-27A1-465C-A049-F837EEE4465A}"/>
              </a:ext>
            </a:extLst>
          </p:cNvPr>
          <p:cNvSpPr txBox="1"/>
          <p:nvPr/>
        </p:nvSpPr>
        <p:spPr>
          <a:xfrm>
            <a:off x="3013017" y="6234543"/>
            <a:ext cx="1966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Salvatore Surdo</a:t>
            </a:r>
          </a:p>
        </p:txBody>
      </p:sp>
    </p:spTree>
    <p:extLst>
      <p:ext uri="{BB962C8B-B14F-4D97-AF65-F5344CB8AC3E}">
        <p14:creationId xmlns:p14="http://schemas.microsoft.com/office/powerpoint/2010/main" val="358458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63B6B777-7D44-4998-8B52-DB51FF3AA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4858" y="398206"/>
            <a:ext cx="5936785" cy="288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xmlns="" id="{D1719239-3ED9-47A1-B584-6B56DBE572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4858" y="3377001"/>
            <a:ext cx="5936785" cy="3082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5EA1A092-900A-426F-A37A-B9950D284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54" y="4276578"/>
            <a:ext cx="5406610" cy="218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xmlns="" id="{C6579983-AD63-4A40-B5AE-A64CE01C10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54" y="398206"/>
            <a:ext cx="5406609" cy="368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059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8A9DD3B7-365B-4742-ACCC-E469FAC14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034" y="276018"/>
            <a:ext cx="3908554" cy="29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070809B4-BF58-4437-88BC-94AE0763622F}"/>
              </a:ext>
            </a:extLst>
          </p:cNvPr>
          <p:cNvSpPr txBox="1"/>
          <p:nvPr/>
        </p:nvSpPr>
        <p:spPr>
          <a:xfrm>
            <a:off x="5144089" y="449064"/>
            <a:ext cx="663057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b="0" i="0" dirty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Ebbene sì, anche la volpe è entrata in modo ufficiale tra i soggetti registrati durante questo insolito e lungo </a:t>
            </a:r>
            <a:r>
              <a:rPr lang="it-IT" b="1" i="0" dirty="0" err="1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BioAcustiamo</a:t>
            </a:r>
            <a:r>
              <a:rPr lang="it-IT" b="1" i="0" dirty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 2020</a:t>
            </a:r>
            <a:r>
              <a:rPr lang="it-IT" b="0" i="0" dirty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. Insieme ad altri numerosi canterini, </a:t>
            </a:r>
            <a:r>
              <a:rPr lang="it-IT" b="1" i="0" dirty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72</a:t>
            </a:r>
            <a:r>
              <a:rPr lang="it-IT" b="0" i="0" dirty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 specie in tutto: uccelli diurni soprattutto, ma anche pipistrelli, insetti, rane e rospi smeraldini. Nelle tabelle che seguono l’elenco completo. </a:t>
            </a:r>
          </a:p>
          <a:p>
            <a:pPr algn="just"/>
            <a:endParaRPr lang="it-IT" b="0" i="0" dirty="0">
              <a:solidFill>
                <a:schemeClr val="tx2">
                  <a:lumMod val="50000"/>
                </a:schemeClr>
              </a:solidFill>
              <a:effectLst/>
              <a:latin typeface="Roboto" panose="02000000000000000000" pitchFamily="2" charset="0"/>
            </a:endParaRPr>
          </a:p>
          <a:p>
            <a:pPr algn="just"/>
            <a:r>
              <a:rPr lang="it-IT" b="0" i="0" dirty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Ed i </a:t>
            </a:r>
            <a:r>
              <a:rPr lang="it-IT" b="0" i="0" dirty="0" smtClean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partecipanti?</a:t>
            </a:r>
          </a:p>
          <a:p>
            <a:pPr algn="just"/>
            <a:r>
              <a:rPr lang="it-IT" b="0" i="0" dirty="0" smtClean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Sono </a:t>
            </a:r>
            <a:r>
              <a:rPr lang="it-IT" b="0" i="0" dirty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stati </a:t>
            </a:r>
            <a:r>
              <a:rPr lang="it-IT" b="1" i="0" dirty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35</a:t>
            </a:r>
            <a:r>
              <a:rPr lang="it-IT" b="0" i="0" dirty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 i </a:t>
            </a:r>
            <a:r>
              <a:rPr lang="it-IT" b="1" i="0" dirty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collaboratori</a:t>
            </a:r>
            <a:r>
              <a:rPr lang="it-IT" b="0" i="0" dirty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 di questo evento, che hanno </a:t>
            </a:r>
            <a:r>
              <a:rPr lang="it-IT" b="0" i="0" dirty="0" smtClean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inviato</a:t>
            </a:r>
          </a:p>
          <a:p>
            <a:pPr algn="just"/>
            <a:r>
              <a:rPr lang="it-IT" b="0" i="0" dirty="0" smtClean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circa </a:t>
            </a:r>
            <a:r>
              <a:rPr lang="it-IT" b="1" i="0" dirty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8.000</a:t>
            </a:r>
            <a:r>
              <a:rPr lang="it-IT" b="0" i="0" dirty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 file acustici.</a:t>
            </a:r>
            <a:endParaRPr lang="it-IT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1689C9FD-ACC9-4DDB-A101-9A9007A76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73" y="3429000"/>
            <a:ext cx="5547360" cy="312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xmlns="" id="{716E3E96-34B7-48CB-BBF7-2D9CAB10D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367" y="3461592"/>
            <a:ext cx="5547360" cy="312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7222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xmlns="" id="{93DC51F3-98D0-4BAB-AC90-75A18231B2C5}"/>
              </a:ext>
            </a:extLst>
          </p:cNvPr>
          <p:cNvSpPr txBox="1"/>
          <p:nvPr/>
        </p:nvSpPr>
        <p:spPr>
          <a:xfrm>
            <a:off x="372339" y="409153"/>
            <a:ext cx="773065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b="1" i="0" dirty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Due nuove specie per l’Alto Lazio</a:t>
            </a:r>
            <a:r>
              <a:rPr lang="it-IT" b="0" i="0" dirty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. Analizzando tutti i files ricevuti, e nonostante i gap metodologici sopracitati, anche </a:t>
            </a:r>
            <a:r>
              <a:rPr lang="it-IT" b="0" i="0" dirty="0" err="1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BioAcustiamo</a:t>
            </a:r>
            <a:r>
              <a:rPr lang="it-IT" b="0" i="0" dirty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 WEEK 2020 ha contribuito alle ricerche faunistiche ed in particolare a quelle attive nella Maremma Laziale dal 2019. Il nostro esperto di </a:t>
            </a:r>
            <a:r>
              <a:rPr lang="it-IT" b="0" i="0" dirty="0" err="1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bioacustica</a:t>
            </a:r>
            <a:r>
              <a:rPr lang="it-IT" b="0" i="0" dirty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 entomologica, </a:t>
            </a:r>
            <a:r>
              <a:rPr lang="it-IT" b="1" i="0" dirty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Marco </a:t>
            </a:r>
            <a:r>
              <a:rPr lang="it-IT" b="1" i="0" dirty="0" err="1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Pesente</a:t>
            </a:r>
            <a:r>
              <a:rPr lang="it-IT" b="0" i="0" dirty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, ha potuto discernere tra i files acustici ricevuti per la determinazione, i suoni, ad elevata componente ultrasonica (le registrazioni sono infatti avvenute con un </a:t>
            </a:r>
            <a:r>
              <a:rPr lang="it-IT" b="1" i="0" u="none" strike="noStrike" dirty="0" err="1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Ultramic</a:t>
            </a:r>
            <a:r>
              <a:rPr lang="it-IT" b="1" i="0" u="none" strike="noStrike" dirty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384K</a:t>
            </a:r>
            <a:r>
              <a:rPr lang="it-IT" b="0" i="0" dirty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 di </a:t>
            </a:r>
            <a:r>
              <a:rPr lang="it-IT" b="0" i="0" u="none" strike="noStrike" dirty="0" err="1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Dodotronic</a:t>
            </a:r>
            <a:r>
              <a:rPr lang="it-IT" b="0" i="0" dirty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) di una specie di Ortottero e di una specie di Cicala, non ancora segnalate per quel territorio.</a:t>
            </a:r>
            <a:endParaRPr lang="it-IT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1A3AD7FC-683B-47B5-8F5E-35A8DE04BE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3901" y="409152"/>
            <a:ext cx="3415760" cy="2585323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xmlns="" id="{928F8196-6437-431C-BF92-BF73AC053BEC}"/>
              </a:ext>
            </a:extLst>
          </p:cNvPr>
          <p:cNvSpPr txBox="1"/>
          <p:nvPr/>
        </p:nvSpPr>
        <p:spPr>
          <a:xfrm>
            <a:off x="8403900" y="3155639"/>
            <a:ext cx="341576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1600" b="1" i="0" u="sng" dirty="0">
                <a:effectLst/>
                <a:latin typeface="Roboto" panose="02000000000000000000" pitchFamily="2" charset="0"/>
              </a:rPr>
              <a:t>Cicala scura</a:t>
            </a:r>
            <a:r>
              <a:rPr lang="it-IT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 </a:t>
            </a:r>
          </a:p>
          <a:p>
            <a:pPr algn="just"/>
            <a:r>
              <a:rPr lang="it-IT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(</a:t>
            </a:r>
            <a:r>
              <a:rPr lang="it-IT" sz="16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Homoptera</a:t>
            </a:r>
            <a:r>
              <a:rPr lang="it-IT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it-IT" sz="16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Cicadidae</a:t>
            </a:r>
            <a:r>
              <a:rPr lang="it-IT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). </a:t>
            </a:r>
            <a:r>
              <a:rPr lang="it-IT" sz="1600" b="0" i="1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Cicadatra</a:t>
            </a:r>
            <a:r>
              <a:rPr lang="it-IT" sz="1600" b="0" i="1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atra</a:t>
            </a:r>
            <a:r>
              <a:rPr lang="it-IT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 </a:t>
            </a:r>
          </a:p>
          <a:p>
            <a:pPr algn="just"/>
            <a:r>
              <a:rPr lang="it-IT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è una cicala poco comune nelle nostre regioni, lunga tra 22,8 e 26 mm. Il loro suono, come nelle altre cicale prodotto da un meccanismo </a:t>
            </a:r>
            <a:r>
              <a:rPr lang="it-IT" sz="16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timbalico</a:t>
            </a:r>
            <a:r>
              <a:rPr lang="it-IT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, è versatile secondo le situazioni, “disturbo e allarme”, “canto”, “corteggiamento e accoppiamento”. Le frequenze variano da 5,5 a 12 kHz con massimo tra 8 e 10 kHz.</a:t>
            </a:r>
            <a:endParaRPr lang="it-IT" sz="1600" dirty="0">
              <a:solidFill>
                <a:schemeClr val="bg1"/>
              </a:solidFill>
            </a:endParaRP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xmlns="" id="{C01EBCDA-56C2-4679-9D69-2A37C40D2B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594" y="3274908"/>
            <a:ext cx="7583893" cy="1681404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xmlns="" id="{CAFD097A-525E-43EC-A4AA-2C5CF536CF7C}"/>
              </a:ext>
            </a:extLst>
          </p:cNvPr>
          <p:cNvSpPr txBox="1"/>
          <p:nvPr/>
        </p:nvSpPr>
        <p:spPr>
          <a:xfrm>
            <a:off x="523605" y="5236744"/>
            <a:ext cx="755288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1600" b="1" i="0" u="sng" dirty="0" err="1">
                <a:effectLst/>
                <a:latin typeface="Roboto" panose="02000000000000000000" pitchFamily="2" charset="0"/>
              </a:rPr>
              <a:t>Uromene</a:t>
            </a:r>
            <a:r>
              <a:rPr lang="it-IT" sz="1600" b="1" i="0" u="sng" dirty="0">
                <a:effectLst/>
                <a:latin typeface="Roboto" panose="02000000000000000000" pitchFamily="2" charset="0"/>
              </a:rPr>
              <a:t> elegante</a:t>
            </a:r>
            <a:r>
              <a:rPr lang="it-IT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 (</a:t>
            </a:r>
            <a:r>
              <a:rPr lang="it-IT" sz="16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Orthoptera</a:t>
            </a:r>
            <a:r>
              <a:rPr lang="it-IT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it-IT" sz="16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Tettigonidae</a:t>
            </a:r>
            <a:r>
              <a:rPr lang="it-IT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). </a:t>
            </a:r>
            <a:r>
              <a:rPr lang="it-IT" sz="1600" b="0" i="1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Uromenes</a:t>
            </a:r>
            <a:r>
              <a:rPr lang="it-IT" sz="1600" b="0" i="1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it-IT" sz="1600" b="0" i="1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elegans</a:t>
            </a:r>
            <a:r>
              <a:rPr lang="it-IT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 è una grande cavalletta verdastra, lunga fino a 33 mm, conosciuta delle regioni peninsulari italiane e della Sardegna. Il canto di richiamo del maschio è costituito da una serie di sillabe ripetute ad un ritmo di circa 0,7-0,9 secondi.</a:t>
            </a:r>
            <a:endParaRPr lang="it-IT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819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50304"/>
            <a:ext cx="9224211" cy="6413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1412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="" xmlns:a16="http://schemas.microsoft.com/office/drawing/2014/main" id="{3C89F7D6-0C8F-4B36-A1E9-3BEE5AC45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4706" y="409153"/>
            <a:ext cx="3381847" cy="6039693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="" xmlns:a16="http://schemas.microsoft.com/office/drawing/2014/main" id="{E5CC881C-9B92-4394-A8DD-689150F8B3C5}"/>
              </a:ext>
            </a:extLst>
          </p:cNvPr>
          <p:cNvSpPr txBox="1"/>
          <p:nvPr/>
        </p:nvSpPr>
        <p:spPr>
          <a:xfrm>
            <a:off x="644054" y="4451814"/>
            <a:ext cx="737452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Ecco, forse </a:t>
            </a:r>
            <a:r>
              <a:rPr lang="it-IT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BioAcustiamo</a:t>
            </a:r>
            <a:r>
              <a:rPr lang="it-IT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WEEK </a:t>
            </a:r>
            <a:r>
              <a:rPr lang="it-IT" b="0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2020 è </a:t>
            </a:r>
            <a:r>
              <a:rPr lang="it-IT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stato molto più un’azione di educazione naturalistica collettiva che un invito alla collaborazione per una ricerca scientifica. </a:t>
            </a:r>
            <a:r>
              <a:rPr lang="it-IT" dirty="0" smtClean="0">
                <a:solidFill>
                  <a:schemeClr val="bg1"/>
                </a:solidFill>
                <a:latin typeface="Roboto" panose="02000000000000000000" pitchFamily="2" charset="0"/>
              </a:rPr>
              <a:t>C</a:t>
            </a:r>
            <a:r>
              <a:rPr lang="it-IT" b="0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ertamente </a:t>
            </a:r>
            <a:r>
              <a:rPr lang="it-IT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per i prossimi eventi di </a:t>
            </a:r>
            <a:r>
              <a:rPr lang="it-IT" sz="2400" b="0" i="0" dirty="0" err="1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BioAcustiamo</a:t>
            </a:r>
            <a:r>
              <a:rPr lang="it-IT" b="0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it-IT" b="1" i="0" u="sng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alzeremo </a:t>
            </a:r>
            <a:r>
              <a:rPr lang="it-IT" b="1" i="0" u="sng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l’</a:t>
            </a:r>
            <a:r>
              <a:rPr lang="it-IT" b="1" i="0" u="sng" dirty="0" err="1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asticell</a:t>
            </a:r>
            <a:endParaRPr lang="it-IT" b="1" i="0" u="sng" dirty="0" smtClean="0">
              <a:solidFill>
                <a:schemeClr val="bg1"/>
              </a:solidFill>
              <a:effectLst/>
              <a:latin typeface="Roboto" panose="02000000000000000000" pitchFamily="2" charset="0"/>
            </a:endParaRPr>
          </a:p>
          <a:p>
            <a:pPr algn="just"/>
            <a:r>
              <a:rPr lang="it-IT" b="0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La </a:t>
            </a:r>
            <a:r>
              <a:rPr lang="it-IT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ricerca faunistica ed etologica attraverso la </a:t>
            </a:r>
            <a:r>
              <a:rPr lang="it-IT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bioacustica</a:t>
            </a:r>
            <a:r>
              <a:rPr lang="it-IT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impone vincoli metodologici e strumentali di base sui quali la prossima volta non sorvoleremo.</a:t>
            </a: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="" xmlns:a16="http://schemas.microsoft.com/office/drawing/2014/main" id="{92E819C1-67D7-45CB-83C0-0BA14E5E0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421" y="437562"/>
            <a:ext cx="4848665" cy="363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8658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="" xmlns:a16="http://schemas.microsoft.com/office/drawing/2014/main" id="{E5CC881C-9B92-4394-A8DD-689150F8B3C5}"/>
              </a:ext>
            </a:extLst>
          </p:cNvPr>
          <p:cNvSpPr txBox="1"/>
          <p:nvPr/>
        </p:nvSpPr>
        <p:spPr>
          <a:xfrm>
            <a:off x="178836" y="4548066"/>
            <a:ext cx="1178857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b="0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Infatti nel </a:t>
            </a:r>
            <a:r>
              <a:rPr lang="it-IT" dirty="0">
                <a:solidFill>
                  <a:schemeClr val="bg1"/>
                </a:solidFill>
                <a:latin typeface="Roboto" panose="02000000000000000000" pitchFamily="2" charset="0"/>
              </a:rPr>
              <a:t>2021 </a:t>
            </a:r>
            <a:r>
              <a:rPr lang="it-IT" sz="3600" dirty="0" err="1">
                <a:solidFill>
                  <a:schemeClr val="bg1"/>
                </a:solidFill>
                <a:latin typeface="Roboto" panose="02000000000000000000" pitchFamily="2" charset="0"/>
              </a:rPr>
              <a:t>BioAcustiamo</a:t>
            </a:r>
            <a:r>
              <a:rPr lang="it-IT" dirty="0">
                <a:solidFill>
                  <a:schemeClr val="bg1"/>
                </a:solidFill>
                <a:latin typeface="Roboto" panose="02000000000000000000" pitchFamily="2" charset="0"/>
              </a:rPr>
              <a:t> </a:t>
            </a:r>
            <a:r>
              <a:rPr lang="it-IT" b="0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è divenuta sempre una proposta aperta a tutti in tutta Italia</a:t>
            </a:r>
          </a:p>
          <a:p>
            <a:pPr algn="just"/>
            <a:r>
              <a:rPr lang="it-IT" b="0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ma con un focus in due aree protette con il supporto di </a:t>
            </a:r>
            <a:r>
              <a:rPr lang="it-IT" b="0" i="0" dirty="0" smtClean="0">
                <a:effectLst/>
                <a:latin typeface="Roboto" panose="02000000000000000000" pitchFamily="2" charset="0"/>
              </a:rPr>
              <a:t>due musei </a:t>
            </a:r>
            <a:r>
              <a:rPr lang="it-IT" b="0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della </a:t>
            </a:r>
            <a:r>
              <a:rPr lang="it-IT" b="1" i="0" dirty="0" smtClean="0">
                <a:effectLst/>
                <a:latin typeface="Roboto" panose="02000000000000000000" pitchFamily="2" charset="0"/>
              </a:rPr>
              <a:t>rete</a:t>
            </a:r>
            <a:r>
              <a:rPr lang="it-IT" b="1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it-IT" b="1" i="0" dirty="0" smtClean="0">
                <a:effectLst/>
                <a:latin typeface="Roboto" panose="02000000000000000000" pitchFamily="2" charset="0"/>
              </a:rPr>
              <a:t>RESINA</a:t>
            </a:r>
            <a:r>
              <a:rPr lang="it-IT" b="1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della </a:t>
            </a:r>
            <a:r>
              <a:rPr lang="it-IT" b="1" i="0" dirty="0" smtClean="0">
                <a:effectLst/>
                <a:latin typeface="Roboto" panose="02000000000000000000" pitchFamily="2" charset="0"/>
              </a:rPr>
              <a:t>Regione Lazio</a:t>
            </a:r>
            <a:r>
              <a:rPr lang="it-IT" b="0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pPr algn="just"/>
            <a:r>
              <a:rPr lang="it-IT" b="0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Ecco allora che </a:t>
            </a:r>
            <a:r>
              <a:rPr lang="it-IT" sz="3600" b="1" dirty="0" err="1" smtClean="0">
                <a:solidFill>
                  <a:srgbClr val="FFFF00"/>
                </a:solidFill>
              </a:rPr>
              <a:t>Bio</a:t>
            </a:r>
            <a:r>
              <a:rPr lang="it-IT" sz="3600" b="1" dirty="0" err="1" smtClean="0">
                <a:solidFill>
                  <a:schemeClr val="bg1"/>
                </a:solidFill>
              </a:rPr>
              <a:t>Acus</a:t>
            </a:r>
            <a:r>
              <a:rPr lang="it-IT" sz="3600" b="1" dirty="0" err="1" smtClean="0">
                <a:solidFill>
                  <a:srgbClr val="FFC000"/>
                </a:solidFill>
              </a:rPr>
              <a:t>ti</a:t>
            </a:r>
            <a:r>
              <a:rPr lang="it-IT" sz="3600" b="1" dirty="0" err="1" smtClean="0">
                <a:solidFill>
                  <a:srgbClr val="FF0000"/>
                </a:solidFill>
              </a:rPr>
              <a:t>amo</a:t>
            </a:r>
            <a:r>
              <a:rPr lang="it-IT" sz="3600" b="1" dirty="0" smtClean="0">
                <a:solidFill>
                  <a:srgbClr val="FF0000"/>
                </a:solidFill>
              </a:rPr>
              <a:t> Blitz 2021 </a:t>
            </a:r>
            <a:r>
              <a:rPr lang="it-IT" b="0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ci ha permesso di mettere a punto una </a:t>
            </a:r>
            <a:r>
              <a:rPr lang="it-IT" b="1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metodologia didattica in presenza</a:t>
            </a:r>
            <a:r>
              <a:rPr lang="it-IT" b="0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, di verificare la </a:t>
            </a:r>
            <a:r>
              <a:rPr lang="it-IT" b="1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motivazione dei partecipanti in presenza rispetto a quelli a distanza</a:t>
            </a:r>
            <a:r>
              <a:rPr lang="it-IT" b="0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e di verificare </a:t>
            </a:r>
            <a:r>
              <a:rPr lang="it-IT" b="1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l’efficacia della qualità sonora dei rilievi in presenza e a distanza </a:t>
            </a:r>
            <a:r>
              <a:rPr lang="it-IT" b="0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in funzione di metodologie </a:t>
            </a:r>
            <a:r>
              <a:rPr lang="it-IT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e </a:t>
            </a:r>
            <a:r>
              <a:rPr lang="it-IT" b="0" i="0" dirty="0" smtClean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diversi strumentali .</a:t>
            </a: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3074" name="Picture 2" descr="C:\Museo_2010\Attività Culturali\Programmazione 2021\BioAcustiamo Blitz 2021\BIOACUSTIAMO_BLITZ_20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422" y="179325"/>
            <a:ext cx="6837990" cy="436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516" y="2007801"/>
            <a:ext cx="3160712" cy="2540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 descr="C:\Museo_2010\Attività Culturali\Notte Musei\NB_Mus_2021\NDM21_post-fixe-Facebook_1200x63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516" y="179325"/>
            <a:ext cx="3160712" cy="1659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magine 8"/>
          <p:cNvPicPr/>
          <p:nvPr/>
        </p:nvPicPr>
        <p:blipFill>
          <a:blip r:embed="rId5"/>
          <a:stretch/>
        </p:blipFill>
        <p:spPr>
          <a:xfrm>
            <a:off x="10854902" y="4821227"/>
            <a:ext cx="811745" cy="65152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9809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Museo_2010\Attività Culturali\Programmazione 2021\BioAcustiamo Blitz 2021\Banner e locandine eventi analoghi\BANNER BIOACUSTIAMO WEEK 20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0758" y="2662997"/>
            <a:ext cx="3160712" cy="177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Museo_2010\Attività Culturali\Notte Musei\NB_Mus_2021\NDM21_post-fixe-Facebook_1200x6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0757" y="462697"/>
            <a:ext cx="3160712" cy="1659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magine 5"/>
          <p:cNvPicPr/>
          <p:nvPr/>
        </p:nvPicPr>
        <p:blipFill>
          <a:blip r:embed="rId4"/>
          <a:stretch/>
        </p:blipFill>
        <p:spPr>
          <a:xfrm>
            <a:off x="8860757" y="4973045"/>
            <a:ext cx="3160712" cy="1314792"/>
          </a:xfrm>
          <a:prstGeom prst="rect">
            <a:avLst/>
          </a:prstGeom>
          <a:ln>
            <a:noFill/>
          </a:ln>
        </p:spPr>
      </p:pic>
      <p:pic>
        <p:nvPicPr>
          <p:cNvPr id="7" name="Immagine 6"/>
          <p:cNvPicPr/>
          <p:nvPr/>
        </p:nvPicPr>
        <p:blipFill>
          <a:blip r:embed="rId5"/>
          <a:stretch/>
        </p:blipFill>
        <p:spPr>
          <a:xfrm>
            <a:off x="10956760" y="5149507"/>
            <a:ext cx="808037" cy="403412"/>
          </a:xfrm>
          <a:prstGeom prst="rect">
            <a:avLst/>
          </a:prstGeom>
          <a:ln>
            <a:noFill/>
          </a:ln>
        </p:spPr>
      </p:pic>
      <p:pic>
        <p:nvPicPr>
          <p:cNvPr id="8" name="Immagine 7"/>
          <p:cNvPicPr/>
          <p:nvPr/>
        </p:nvPicPr>
        <p:blipFill>
          <a:blip r:embed="rId6"/>
          <a:stretch/>
        </p:blipFill>
        <p:spPr>
          <a:xfrm>
            <a:off x="10561922" y="5149508"/>
            <a:ext cx="317257" cy="403412"/>
          </a:xfrm>
          <a:prstGeom prst="rect">
            <a:avLst/>
          </a:prstGeom>
          <a:ln>
            <a:noFill/>
          </a:ln>
        </p:spPr>
      </p:pic>
      <p:pic>
        <p:nvPicPr>
          <p:cNvPr id="9" name="Immagine 8"/>
          <p:cNvPicPr/>
          <p:nvPr/>
        </p:nvPicPr>
        <p:blipFill>
          <a:blip r:embed="rId7"/>
          <a:stretch/>
        </p:blipFill>
        <p:spPr>
          <a:xfrm>
            <a:off x="154818" y="136933"/>
            <a:ext cx="811745" cy="651528"/>
          </a:xfrm>
          <a:prstGeom prst="rect">
            <a:avLst/>
          </a:prstGeom>
          <a:ln>
            <a:noFill/>
          </a:ln>
        </p:spPr>
      </p:pic>
      <p:sp>
        <p:nvSpPr>
          <p:cNvPr id="12" name="Rettangolo 11"/>
          <p:cNvSpPr/>
          <p:nvPr/>
        </p:nvSpPr>
        <p:spPr>
          <a:xfrm>
            <a:off x="1196048" y="178071"/>
            <a:ext cx="749877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4400" b="1" dirty="0" err="1" smtClean="0">
                <a:solidFill>
                  <a:srgbClr val="FFFF00"/>
                </a:solidFill>
              </a:rPr>
              <a:t>Bio</a:t>
            </a:r>
            <a:r>
              <a:rPr lang="it-IT" sz="4400" b="1" dirty="0" err="1" smtClean="0">
                <a:solidFill>
                  <a:schemeClr val="bg1"/>
                </a:solidFill>
              </a:rPr>
              <a:t>Acus</a:t>
            </a:r>
            <a:r>
              <a:rPr lang="it-IT" sz="4400" b="1" dirty="0" err="1" smtClean="0">
                <a:solidFill>
                  <a:srgbClr val="FFC000"/>
                </a:solidFill>
              </a:rPr>
              <a:t>ti</a:t>
            </a:r>
            <a:r>
              <a:rPr lang="it-IT" sz="4400" b="1" dirty="0" err="1" smtClean="0">
                <a:solidFill>
                  <a:srgbClr val="FF0000"/>
                </a:solidFill>
              </a:rPr>
              <a:t>amo</a:t>
            </a:r>
            <a:r>
              <a:rPr lang="it-IT" sz="4400" b="1" dirty="0" smtClean="0">
                <a:solidFill>
                  <a:schemeClr val="bg1"/>
                </a:solidFill>
              </a:rPr>
              <a:t> </a:t>
            </a:r>
            <a:r>
              <a:rPr lang="it-IT" sz="4400" b="1" dirty="0" smtClean="0">
                <a:solidFill>
                  <a:srgbClr val="FF0000"/>
                </a:solidFill>
              </a:rPr>
              <a:t>Blitz</a:t>
            </a:r>
            <a:r>
              <a:rPr lang="it-IT" sz="44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  </a:t>
            </a:r>
            <a:r>
              <a:rPr lang="it-IT" sz="3200" b="1" dirty="0" smtClean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</a:rPr>
              <a:t>3 luglio 2021</a:t>
            </a:r>
          </a:p>
        </p:txBody>
      </p:sp>
      <p:pic>
        <p:nvPicPr>
          <p:cNvPr id="1026" name="Picture 2" descr="C:\Museo_2010\Attività Culturali\Programmazione 2021\BioAcustiamo Blitz 2021\Foto BioBlitz 3 luglio 2021 Acquapendente\10 BIOACUSTIC BLITZ 3 Luglio 202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904" y="1227364"/>
            <a:ext cx="5412917" cy="4059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Museo_2010\Attività Culturali\Programmazione 2021\BioAcustiamo Blitz 2021\Foto BioBlitz 3 luglio 2021 Acquapendente\12 BIOACUSTIC BLITZ 3 Luglio 202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625" y="4042610"/>
            <a:ext cx="3614820" cy="2711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Museo_2010\Attività Culturali\Programmazione 2021\BioAcustiamo Blitz 2021\Foto BioBlitz 3 luglio 2021 Acquapendente\9 BIOACUSTIC BLITZ 3 Luglio 2021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18" y="1045404"/>
            <a:ext cx="3614821" cy="2711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Museo_2010\Attività Culturali\Programmazione 2021\BioAcustiamo Blitz 2021\Foto BioBlitz 3 luglio 2021 Acquapendente\13 BIOACUSTIC BLITZ 3 Luglio 2021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117" y="4926295"/>
            <a:ext cx="2436573" cy="1827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1954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/>
          <p:nvPr/>
        </p:nvPicPr>
        <p:blipFill>
          <a:blip r:embed="rId2"/>
          <a:stretch/>
        </p:blipFill>
        <p:spPr>
          <a:xfrm>
            <a:off x="154818" y="136933"/>
            <a:ext cx="811745" cy="651528"/>
          </a:xfrm>
          <a:prstGeom prst="rect">
            <a:avLst/>
          </a:prstGeom>
          <a:ln>
            <a:noFill/>
          </a:ln>
        </p:spPr>
      </p:pic>
      <p:sp>
        <p:nvSpPr>
          <p:cNvPr id="8" name="Rettangolo 7"/>
          <p:cNvSpPr/>
          <p:nvPr/>
        </p:nvSpPr>
        <p:spPr>
          <a:xfrm>
            <a:off x="1196048" y="178071"/>
            <a:ext cx="749877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4400" b="1" dirty="0" err="1" smtClean="0">
                <a:solidFill>
                  <a:srgbClr val="FFFF00"/>
                </a:solidFill>
              </a:rPr>
              <a:t>Bio</a:t>
            </a:r>
            <a:r>
              <a:rPr lang="it-IT" sz="4400" b="1" dirty="0" err="1" smtClean="0">
                <a:solidFill>
                  <a:schemeClr val="bg1"/>
                </a:solidFill>
              </a:rPr>
              <a:t>Acus</a:t>
            </a:r>
            <a:r>
              <a:rPr lang="it-IT" sz="4400" b="1" dirty="0" err="1" smtClean="0">
                <a:solidFill>
                  <a:srgbClr val="FFC000"/>
                </a:solidFill>
              </a:rPr>
              <a:t>ti</a:t>
            </a:r>
            <a:r>
              <a:rPr lang="it-IT" sz="4400" b="1" dirty="0" err="1" smtClean="0">
                <a:solidFill>
                  <a:srgbClr val="FF0000"/>
                </a:solidFill>
              </a:rPr>
              <a:t>amo</a:t>
            </a:r>
            <a:r>
              <a:rPr lang="it-IT" sz="4400" b="1" dirty="0" smtClean="0">
                <a:solidFill>
                  <a:schemeClr val="bg1"/>
                </a:solidFill>
              </a:rPr>
              <a:t> </a:t>
            </a:r>
            <a:r>
              <a:rPr lang="it-IT" sz="4400" b="1" dirty="0" smtClean="0">
                <a:solidFill>
                  <a:srgbClr val="FF0000"/>
                </a:solidFill>
              </a:rPr>
              <a:t>Blitz</a:t>
            </a:r>
            <a:r>
              <a:rPr lang="it-IT" sz="44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  </a:t>
            </a:r>
            <a:r>
              <a:rPr lang="it-IT" sz="3200" b="1" dirty="0" smtClean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</a:rPr>
              <a:t>4 luglio 2021</a:t>
            </a:r>
          </a:p>
        </p:txBody>
      </p:sp>
      <p:pic>
        <p:nvPicPr>
          <p:cNvPr id="9" name="Picture 2" descr="C:\Museo_2010\Attività Culturali\Programmazione 2021\BioAcustiamo Blitz 2021\Banner e locandine eventi analoghi\Libellule Barbarano 13 giugno 20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7282" y="166818"/>
            <a:ext cx="4588223" cy="6474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Museo_2010\Attività Culturali\Programmazione 2020\06_Giugno 2020\Logo Museo Parco Marturanu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988" y="4382910"/>
            <a:ext cx="2871538" cy="2362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magine 11"/>
          <p:cNvPicPr/>
          <p:nvPr/>
        </p:nvPicPr>
        <p:blipFill>
          <a:blip r:embed="rId2"/>
          <a:stretch/>
        </p:blipFill>
        <p:spPr>
          <a:xfrm>
            <a:off x="7315197" y="4460660"/>
            <a:ext cx="449181" cy="325764"/>
          </a:xfrm>
          <a:prstGeom prst="rect">
            <a:avLst/>
          </a:prstGeom>
          <a:ln>
            <a:noFill/>
          </a:ln>
        </p:spPr>
      </p:pic>
      <p:pic>
        <p:nvPicPr>
          <p:cNvPr id="2051" name="Picture 3" descr="C:\Museo_2010\Attività Culturali\Programmazione 2021\BioAcustiamo Blitz 2021\Foto BioBlitz 4 luglio 2021 Barbarano\06 BIOACUSTIC BLITZ 4 Luglio 202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53" y="4382910"/>
            <a:ext cx="4891111" cy="2258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Museo_2010\Attività Culturali\Programmazione 2021\BioAcustiamo Blitz 2021\Foto BioBlitz 4 luglio 2021 Barbarano\Pavan 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1" y="4569933"/>
            <a:ext cx="2762000" cy="20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Museo_2010\Attività Culturali\Programmazione 2021\BioAcustiamo Blitz 2021\Foto BioBlitz 4 luglio 2021 Barbarano\02 BIOACUSTIC BLITZ 4 Luglio 202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53" y="1386459"/>
            <a:ext cx="6865347" cy="3169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3062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useo\Desktop\Gestione File BioBlitz\BANNER BIOACUSTIAMO 2020 de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3" y="962525"/>
            <a:ext cx="10164730" cy="5717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tangolo 4"/>
          <p:cNvSpPr/>
          <p:nvPr/>
        </p:nvSpPr>
        <p:spPr>
          <a:xfrm>
            <a:off x="914403" y="149804"/>
            <a:ext cx="101647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200" b="1" dirty="0" smtClean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</a:rPr>
              <a:t>Proposta  di  lavoro  </a:t>
            </a:r>
            <a:r>
              <a:rPr lang="it-IT" sz="3200" b="1" dirty="0" smtClean="0">
                <a:solidFill>
                  <a:schemeClr val="bg1"/>
                </a:solidFill>
                <a:latin typeface="Roboto" panose="02000000000000000000" pitchFamily="2" charset="0"/>
              </a:rPr>
              <a:t>in / di</a:t>
            </a:r>
            <a:r>
              <a:rPr lang="it-IT" sz="3200" b="1" dirty="0" smtClean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</a:rPr>
              <a:t>  </a:t>
            </a:r>
            <a:r>
              <a:rPr lang="it-IT" sz="3200" b="1" dirty="0" smtClean="0">
                <a:solidFill>
                  <a:srgbClr val="FFFF00"/>
                </a:solidFill>
                <a:latin typeface="Roboto" panose="02000000000000000000" pitchFamily="2" charset="0"/>
              </a:rPr>
              <a:t>rete</a:t>
            </a:r>
            <a:r>
              <a:rPr lang="it-IT" sz="3200" b="1" dirty="0" smtClean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</a:rPr>
              <a:t>  </a:t>
            </a:r>
            <a:r>
              <a:rPr lang="it-IT" sz="3200" b="1" dirty="0" smtClean="0">
                <a:solidFill>
                  <a:schemeClr val="bg1"/>
                </a:solidFill>
                <a:latin typeface="Roboto" panose="02000000000000000000" pitchFamily="2" charset="0"/>
              </a:rPr>
              <a:t>…</a:t>
            </a:r>
            <a:r>
              <a:rPr lang="it-IT" sz="3200" b="1" dirty="0" smtClean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</a:rPr>
              <a:t> 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18809228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428</Words>
  <Application>Microsoft Office PowerPoint</Application>
  <PresentationFormat>Personalizzato</PresentationFormat>
  <Paragraphs>45</Paragraphs>
  <Slides>13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13</vt:i4>
      </vt:variant>
    </vt:vector>
  </HeadingPairs>
  <TitlesOfParts>
    <vt:vector size="15" baseType="lpstr">
      <vt:lpstr>Tema di Office</vt:lpstr>
      <vt:lpstr>Office Theme</vt:lpstr>
      <vt:lpstr>BioAcustiamo  e  BioAcustiamo WEEK  Esperienze di Bio Blitz Bioacustico avviate  e sperimentate in tempi di pandemia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Vincenzo</dc:creator>
  <cp:lastModifiedBy>museo.fiore</cp:lastModifiedBy>
  <cp:revision>15</cp:revision>
  <dcterms:created xsi:type="dcterms:W3CDTF">2021-10-22T08:29:51Z</dcterms:created>
  <dcterms:modified xsi:type="dcterms:W3CDTF">2021-11-12T11:08:51Z</dcterms:modified>
</cp:coreProperties>
</file>