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10/11/2021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381" y="3128209"/>
            <a:ext cx="8056345" cy="871858"/>
          </a:xfrm>
        </p:spPr>
        <p:txBody>
          <a:bodyPr>
            <a:normAutofit/>
          </a:bodyPr>
          <a:lstStyle/>
          <a:p>
            <a:r>
              <a:rPr lang="it-IT" dirty="0"/>
              <a:t>Una Piattaforma per la Citizen Science dedicata </a:t>
            </a:r>
            <a:r>
              <a:rPr lang="it-IT" dirty="0"/>
              <a:t>all’Ocean </a:t>
            </a:r>
            <a:r>
              <a:rPr lang="it-IT" dirty="0" err="1"/>
              <a:t>Literacy</a:t>
            </a:r>
            <a:r>
              <a:rPr lang="it-IT" dirty="0"/>
              <a:t>, disegnata e realizzata durante </a:t>
            </a:r>
            <a:r>
              <a:rPr lang="it-IT" dirty="0" smtClean="0"/>
              <a:t>il periodo di </a:t>
            </a:r>
            <a:r>
              <a:rPr lang="it-IT" dirty="0" err="1" smtClean="0"/>
              <a:t>lockdown</a:t>
            </a:r>
            <a:endParaRPr lang="it-IT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48500" y="3968697"/>
            <a:ext cx="7257451" cy="835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 smtClean="0"/>
              <a:t>Francesca </a:t>
            </a:r>
            <a:r>
              <a:rPr lang="it-IT" sz="1800" dirty="0"/>
              <a:t>Alvisi</a:t>
            </a:r>
            <a:r>
              <a:rPr lang="it-IT" sz="1800" baseline="30000" dirty="0"/>
              <a:t>1,4*</a:t>
            </a:r>
            <a:r>
              <a:rPr lang="it-IT" sz="1800" dirty="0"/>
              <a:t>, Elisa Baldrighi</a:t>
            </a:r>
            <a:r>
              <a:rPr lang="it-IT" sz="1800" baseline="30000" dirty="0"/>
              <a:t>2,4</a:t>
            </a:r>
            <a:r>
              <a:rPr lang="it-IT" sz="1800" dirty="0"/>
              <a:t>, Silvia Merlino</a:t>
            </a:r>
            <a:r>
              <a:rPr lang="it-IT" sz="1800" baseline="30000" dirty="0"/>
              <a:t>1,4</a:t>
            </a:r>
            <a:r>
              <a:rPr lang="it-IT" sz="1800" dirty="0"/>
              <a:t>, Marina Locritani</a:t>
            </a:r>
            <a:r>
              <a:rPr lang="it-IT" sz="1800" baseline="30000" dirty="0"/>
              <a:t>3,4</a:t>
            </a:r>
            <a:r>
              <a:rPr lang="it-IT" sz="1800" dirty="0"/>
              <a:t>, Monica Panfili</a:t>
            </a:r>
            <a:r>
              <a:rPr lang="it-IT" sz="1800" baseline="30000" dirty="0"/>
              <a:t>2,4</a:t>
            </a:r>
            <a:r>
              <a:rPr lang="it-IT" sz="1800" dirty="0"/>
              <a:t>, Sabrina Colella</a:t>
            </a:r>
            <a:r>
              <a:rPr lang="it-IT" sz="1800" baseline="30000" dirty="0"/>
              <a:t>2,4</a:t>
            </a:r>
            <a:r>
              <a:rPr lang="it-IT" sz="1800" dirty="0"/>
              <a:t>, Simona Bronco</a:t>
            </a:r>
            <a:r>
              <a:rPr lang="it-IT" sz="1800" baseline="30000" dirty="0"/>
              <a:t>5</a:t>
            </a:r>
            <a:r>
              <a:rPr lang="it-IT" sz="1800" dirty="0"/>
              <a:t>, Francesca Cicogna</a:t>
            </a:r>
            <a:r>
              <a:rPr lang="it-IT" sz="1800" baseline="30000" dirty="0"/>
              <a:t>6</a:t>
            </a:r>
            <a:r>
              <a:rPr lang="it-IT" sz="1800" dirty="0"/>
              <a:t>, Serena </a:t>
            </a:r>
            <a:r>
              <a:rPr lang="it-IT" sz="1800" dirty="0" smtClean="0"/>
              <a:t>Coiai</a:t>
            </a:r>
            <a:r>
              <a:rPr lang="it-IT" sz="1800" baseline="30000" dirty="0" smtClean="0"/>
              <a:t>6</a:t>
            </a:r>
            <a:r>
              <a:rPr lang="it-IT" sz="1800" dirty="0"/>
              <a:t>, Emily King</a:t>
            </a:r>
            <a:r>
              <a:rPr lang="it-IT" sz="1800" baseline="30000" dirty="0"/>
              <a:t>7</a:t>
            </a:r>
            <a:endParaRPr lang="it-IT" sz="1800" dirty="0"/>
          </a:p>
          <a:p>
            <a:endParaRPr lang="it-IT" sz="1800" dirty="0"/>
          </a:p>
        </p:txBody>
      </p:sp>
      <p:sp>
        <p:nvSpPr>
          <p:cNvPr id="6" name="Rettangolo 5"/>
          <p:cNvSpPr/>
          <p:nvPr/>
        </p:nvSpPr>
        <p:spPr>
          <a:xfrm>
            <a:off x="514951" y="4804551"/>
            <a:ext cx="78397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1600" i="1" baseline="30000" dirty="0">
                <a:ea typeface="Times New Roman" panose="02020603050405020304" pitchFamily="18" charset="0"/>
              </a:rPr>
              <a:t>1 </a:t>
            </a:r>
            <a:r>
              <a:rPr lang="it-IT" sz="1600" i="1" dirty="0" smtClean="0">
                <a:ea typeface="Times New Roman" panose="02020603050405020304" pitchFamily="18" charset="0"/>
              </a:rPr>
              <a:t>CNR-ISMAR; </a:t>
            </a:r>
            <a:r>
              <a:rPr lang="it-IT" sz="1600" i="1" baseline="30000" dirty="0" smtClean="0">
                <a:ea typeface="Times New Roman" panose="02020603050405020304" pitchFamily="18" charset="0"/>
              </a:rPr>
              <a:t>2 </a:t>
            </a:r>
            <a:r>
              <a:rPr lang="it-IT" sz="1600" i="1" dirty="0" smtClean="0">
                <a:ea typeface="Times New Roman" panose="02020603050405020304" pitchFamily="18" charset="0"/>
              </a:rPr>
              <a:t>CNR-IRBIM; </a:t>
            </a:r>
            <a:r>
              <a:rPr lang="it-IT" sz="1600" i="1" baseline="30000" dirty="0" smtClean="0">
                <a:ea typeface="Times New Roman" panose="02020603050405020304" pitchFamily="18" charset="0"/>
              </a:rPr>
              <a:t>3 </a:t>
            </a:r>
            <a:r>
              <a:rPr lang="it-IT" sz="1600" i="1" dirty="0" smtClean="0">
                <a:ea typeface="Times New Roman" panose="02020603050405020304" pitchFamily="18" charset="0"/>
              </a:rPr>
              <a:t>INGV; </a:t>
            </a:r>
            <a:r>
              <a:rPr lang="it-IT" sz="1600" i="1" baseline="30000" dirty="0" smtClean="0">
                <a:ea typeface="Times New Roman" panose="02020603050405020304" pitchFamily="18" charset="0"/>
              </a:rPr>
              <a:t>4</a:t>
            </a:r>
            <a:r>
              <a:rPr lang="en-US" sz="1600" i="1" dirty="0" smtClean="0">
                <a:ea typeface="Times New Roman" panose="02020603050405020304" pitchFamily="18" charset="0"/>
              </a:rPr>
              <a:t>OLI; </a:t>
            </a:r>
            <a:r>
              <a:rPr lang="it-IT" sz="1600" i="1" baseline="30000" dirty="0" smtClean="0">
                <a:ea typeface="Times New Roman" panose="02020603050405020304" pitchFamily="18" charset="0"/>
              </a:rPr>
              <a:t>5 </a:t>
            </a:r>
            <a:r>
              <a:rPr lang="it-IT" sz="1600" i="1" dirty="0" smtClean="0">
                <a:ea typeface="Times New Roman" panose="02020603050405020304" pitchFamily="18" charset="0"/>
              </a:rPr>
              <a:t>CNR-IPCF; </a:t>
            </a:r>
            <a:r>
              <a:rPr lang="it-IT" sz="1600" i="1" baseline="30000" dirty="0" smtClean="0">
                <a:ea typeface="Times New Roman" panose="02020603050405020304" pitchFamily="18" charset="0"/>
              </a:rPr>
              <a:t>6</a:t>
            </a:r>
            <a:r>
              <a:rPr lang="it-IT" sz="1600" i="1" dirty="0" smtClean="0">
                <a:ea typeface="Times New Roman" panose="02020603050405020304" pitchFamily="18" charset="0"/>
              </a:rPr>
              <a:t>CNR-ICCOM; </a:t>
            </a:r>
            <a:r>
              <a:rPr lang="it-IT" sz="1600" i="1" baseline="30000" dirty="0" smtClean="0">
                <a:ea typeface="Times New Roman" panose="02020603050405020304" pitchFamily="18" charset="0"/>
              </a:rPr>
              <a:t>7</a:t>
            </a:r>
            <a:r>
              <a:rPr lang="en-US" sz="1600" i="1" dirty="0"/>
              <a:t>COSEE </a:t>
            </a:r>
            <a:r>
              <a:rPr lang="en-US" sz="1600" i="1" dirty="0" smtClean="0"/>
              <a:t>China </a:t>
            </a:r>
            <a:endParaRPr lang="it-IT" sz="1600" i="1" dirty="0">
              <a:ea typeface="Times New Roman" panose="0202060305040502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30" y="1270646"/>
            <a:ext cx="6025415" cy="178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28953"/>
            <a:ext cx="7886700" cy="970972"/>
          </a:xfrm>
        </p:spPr>
        <p:txBody>
          <a:bodyPr/>
          <a:lstStyle/>
          <a:p>
            <a:r>
              <a:rPr lang="it-IT" sz="4400" b="0" i="0" u="none" strike="noStrike" dirty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Problema affrontato</a:t>
            </a:r>
            <a:endParaRPr lang="it-IT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6786" y="1799924"/>
            <a:ext cx="6805061" cy="4705929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it-IT" dirty="0"/>
              <a:t>Impossibilità di fare attività di comunicazione, divulgazione, </a:t>
            </a:r>
            <a:r>
              <a:rPr lang="it-IT" dirty="0" smtClean="0"/>
              <a:t>educazione su temi marini durante il </a:t>
            </a:r>
            <a:r>
              <a:rPr lang="it-IT" dirty="0" err="1" smtClean="0"/>
              <a:t>lockdown</a:t>
            </a:r>
            <a:endParaRPr lang="it-IT" dirty="0"/>
          </a:p>
          <a:p>
            <a:pPr fontAlgn="base"/>
            <a:r>
              <a:rPr lang="it-IT" dirty="0" smtClean="0"/>
              <a:t>Portare </a:t>
            </a:r>
            <a:r>
              <a:rPr lang="it-IT" dirty="0"/>
              <a:t>le scienze marine </a:t>
            </a:r>
            <a:r>
              <a:rPr lang="it-IT" dirty="0" smtClean="0"/>
              <a:t>(Ocean </a:t>
            </a:r>
            <a:r>
              <a:rPr lang="it-IT" dirty="0" err="1" smtClean="0"/>
              <a:t>Literacy</a:t>
            </a:r>
            <a:r>
              <a:rPr lang="it-IT" dirty="0" smtClean="0"/>
              <a:t>) tra </a:t>
            </a:r>
            <a:r>
              <a:rPr lang="it-IT" dirty="0"/>
              <a:t>le mura domestiche </a:t>
            </a:r>
            <a:r>
              <a:rPr lang="it-IT" u="sng" dirty="0"/>
              <a:t>durante il </a:t>
            </a:r>
            <a:r>
              <a:rPr lang="it-IT" u="sng" dirty="0" err="1" smtClean="0"/>
              <a:t>lockdown</a:t>
            </a:r>
            <a:endParaRPr lang="it-IT" u="sng" dirty="0" smtClean="0"/>
          </a:p>
          <a:p>
            <a:pPr fontAlgn="base"/>
            <a:r>
              <a:rPr lang="it-IT" dirty="0" smtClean="0"/>
              <a:t>Lavorare non solo sui dati ma anche su percezione, consapevolezza e conoscenza</a:t>
            </a:r>
          </a:p>
          <a:p>
            <a:pPr fontAlgn="base"/>
            <a:endParaRPr lang="it-IT" dirty="0"/>
          </a:p>
          <a:p>
            <a:pPr fontAlgn="base">
              <a:spcAft>
                <a:spcPts val="0"/>
              </a:spcAft>
            </a:pPr>
            <a:r>
              <a:rPr lang="it-IT" dirty="0" smtClean="0"/>
              <a:t>Mancanza di dati sull’uso, consumo e smaltimento domestico di prodotti plastici (compresi guanti e mascherine)</a:t>
            </a:r>
          </a:p>
          <a:p>
            <a:pPr fontAlgn="base">
              <a:spcAft>
                <a:spcPts val="0"/>
              </a:spcAft>
            </a:pPr>
            <a:r>
              <a:rPr lang="it-IT" dirty="0" smtClean="0"/>
              <a:t>Mancanza di dati sull’uso e consumo di acqua potabile domestica</a:t>
            </a:r>
          </a:p>
          <a:p>
            <a:pPr fontAlgn="base">
              <a:spcAft>
                <a:spcPts val="0"/>
              </a:spcAft>
            </a:pPr>
            <a:r>
              <a:rPr lang="it-IT" dirty="0" smtClean="0"/>
              <a:t>Mancanza di dati su conoscenza, uso e consumo di prodotti ittici nell’ambito domestico</a:t>
            </a:r>
          </a:p>
          <a:p>
            <a:pPr fontAlgn="base">
              <a:spcAft>
                <a:spcPts val="0"/>
              </a:spcAft>
            </a:pPr>
            <a:endParaRPr lang="it-IT" dirty="0" smtClean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8" y="5496503"/>
            <a:ext cx="1188239" cy="118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8650" y="847022"/>
            <a:ext cx="7886700" cy="843667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00B0F0"/>
                </a:solidFill>
                <a:latin typeface="Arial" panose="020B0604020202020204" pitchFamily="34" charset="0"/>
              </a:rPr>
              <a:t>Schema concettuale</a:t>
            </a:r>
            <a:endParaRPr lang="it-IT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3.jpg">
            <a:extLst>
              <a:ext uri="{FF2B5EF4-FFF2-40B4-BE49-F238E27FC236}">
                <a16:creationId xmlns:a16="http://schemas.microsoft.com/office/drawing/2014/main" id="{D258626E-D727-5847-9606-BF24A37CD191}"/>
              </a:ext>
            </a:extLst>
          </p:cNvPr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80160" y="1690689"/>
            <a:ext cx="7235190" cy="4820171"/>
          </a:xfrm>
          <a:prstGeom prst="rect">
            <a:avLst/>
          </a:prstGeom>
          <a:ln/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8" y="5496503"/>
            <a:ext cx="1188239" cy="118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2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395" y="937385"/>
            <a:ext cx="8059955" cy="1104182"/>
          </a:xfrm>
        </p:spPr>
        <p:txBody>
          <a:bodyPr/>
          <a:lstStyle/>
          <a:p>
            <a:r>
              <a:rPr lang="it-IT" sz="4400" b="0" i="0" u="none" strike="noStrike" dirty="0" smtClean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Metodologia</a:t>
            </a:r>
            <a:endParaRPr lang="it-IT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7537" y="2041566"/>
            <a:ext cx="6994558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Focalizzare</a:t>
            </a:r>
            <a:r>
              <a:rPr lang="en-US" dirty="0"/>
              <a:t> </a:t>
            </a:r>
            <a:r>
              <a:rPr lang="en-US" dirty="0" err="1"/>
              <a:t>l’attenzione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cittadini</a:t>
            </a:r>
            <a:r>
              <a:rPr lang="en-US" dirty="0"/>
              <a:t> </a:t>
            </a:r>
            <a:r>
              <a:rPr lang="en-US" dirty="0" err="1" smtClean="0"/>
              <a:t>sulle</a:t>
            </a:r>
            <a:r>
              <a:rPr lang="en-US" dirty="0" smtClean="0"/>
              <a:t> </a:t>
            </a:r>
            <a:r>
              <a:rPr lang="en-US" dirty="0" err="1" smtClean="0"/>
              <a:t>abitudini</a:t>
            </a:r>
            <a:r>
              <a:rPr lang="en-US" dirty="0" smtClean="0"/>
              <a:t> </a:t>
            </a:r>
            <a:r>
              <a:rPr lang="en-US" dirty="0" err="1" smtClean="0"/>
              <a:t>domestiche</a:t>
            </a:r>
            <a:r>
              <a:rPr lang="en-US" dirty="0" smtClean="0"/>
              <a:t> </a:t>
            </a:r>
            <a:r>
              <a:rPr lang="en-US" dirty="0" err="1" smtClean="0"/>
              <a:t>riguardo</a:t>
            </a:r>
            <a:r>
              <a:rPr lang="en-US" dirty="0" smtClean="0"/>
              <a:t> </a:t>
            </a:r>
            <a:r>
              <a:rPr lang="en-US" dirty="0" err="1" smtClean="0"/>
              <a:t>alcuni</a:t>
            </a:r>
            <a:r>
              <a:rPr lang="en-US" dirty="0" smtClean="0"/>
              <a:t> </a:t>
            </a:r>
            <a:r>
              <a:rPr lang="en-US" dirty="0" err="1" smtClean="0"/>
              <a:t>aspetti</a:t>
            </a:r>
            <a:r>
              <a:rPr lang="en-US" dirty="0" smtClean="0"/>
              <a:t> di </a:t>
            </a:r>
            <a:r>
              <a:rPr lang="en-US" dirty="0" err="1" smtClean="0"/>
              <a:t>uso</a:t>
            </a:r>
            <a:r>
              <a:rPr lang="en-US" dirty="0" smtClean="0"/>
              <a:t> e </a:t>
            </a:r>
            <a:r>
              <a:rPr lang="en-US" dirty="0" err="1" smtClean="0"/>
              <a:t>consumo</a:t>
            </a:r>
            <a:r>
              <a:rPr lang="en-US" dirty="0" smtClean="0"/>
              <a:t> di </a:t>
            </a:r>
            <a:r>
              <a:rPr lang="en-US" dirty="0" err="1" smtClean="0"/>
              <a:t>materie</a:t>
            </a:r>
            <a:r>
              <a:rPr lang="en-US" dirty="0" smtClean="0"/>
              <a:t> e </a:t>
            </a:r>
            <a:r>
              <a:rPr lang="en-US" dirty="0" err="1" smtClean="0"/>
              <a:t>prodotti</a:t>
            </a:r>
            <a:endParaRPr lang="en-US" dirty="0"/>
          </a:p>
          <a:p>
            <a:r>
              <a:rPr lang="en-US" dirty="0" smtClean="0"/>
              <a:t>Far </a:t>
            </a:r>
            <a:r>
              <a:rPr lang="en-US" dirty="0" err="1" smtClean="0"/>
              <a:t>riflettere</a:t>
            </a:r>
            <a:r>
              <a:rPr lang="en-US" dirty="0" smtClean="0"/>
              <a:t> </a:t>
            </a:r>
            <a:r>
              <a:rPr lang="en-US" dirty="0" err="1" smtClean="0"/>
              <a:t>sul</a:t>
            </a:r>
            <a:r>
              <a:rPr lang="en-US" dirty="0" smtClean="0"/>
              <a:t> </a:t>
            </a:r>
            <a:r>
              <a:rPr lang="en-US" dirty="0" err="1" smtClean="0"/>
              <a:t>legame</a:t>
            </a:r>
            <a:r>
              <a:rPr lang="en-US" dirty="0" smtClean="0"/>
              <a:t> </a:t>
            </a:r>
            <a:r>
              <a:rPr lang="en-US" dirty="0" err="1" smtClean="0"/>
              <a:t>tra</a:t>
            </a:r>
            <a:r>
              <a:rPr lang="en-US" dirty="0" smtClean="0"/>
              <a:t> </a:t>
            </a:r>
            <a:r>
              <a:rPr lang="en-US" dirty="0" err="1" smtClean="0"/>
              <a:t>stili</a:t>
            </a:r>
            <a:r>
              <a:rPr lang="en-US" dirty="0" smtClean="0"/>
              <a:t> di vita, </a:t>
            </a:r>
            <a:r>
              <a:rPr lang="en-US" dirty="0" err="1" smtClean="0"/>
              <a:t>comportamenti</a:t>
            </a:r>
            <a:r>
              <a:rPr lang="en-US" dirty="0" smtClean="0"/>
              <a:t> </a:t>
            </a:r>
            <a:r>
              <a:rPr lang="en-US" dirty="0" err="1" smtClean="0"/>
              <a:t>individuali</a:t>
            </a:r>
            <a:r>
              <a:rPr lang="en-US" dirty="0" smtClean="0"/>
              <a:t> </a:t>
            </a:r>
            <a:r>
              <a:rPr lang="en-US" dirty="0" err="1" smtClean="0"/>
              <a:t>ed</a:t>
            </a:r>
            <a:r>
              <a:rPr lang="en-US" dirty="0" smtClean="0"/>
              <a:t> </a:t>
            </a:r>
            <a:r>
              <a:rPr lang="en-US" dirty="0" err="1" smtClean="0"/>
              <a:t>ecosistema</a:t>
            </a:r>
            <a:r>
              <a:rPr lang="en-US" dirty="0" smtClean="0"/>
              <a:t> </a:t>
            </a:r>
            <a:r>
              <a:rPr lang="en-US" dirty="0" err="1" smtClean="0"/>
              <a:t>acquatico</a:t>
            </a:r>
            <a:r>
              <a:rPr lang="en-US" dirty="0" smtClean="0"/>
              <a:t>/</a:t>
            </a:r>
            <a:r>
              <a:rPr lang="en-US" dirty="0" err="1" smtClean="0"/>
              <a:t>marino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Raccolta</a:t>
            </a:r>
            <a:r>
              <a:rPr lang="en-US" dirty="0" smtClean="0"/>
              <a:t> </a:t>
            </a:r>
            <a:r>
              <a:rPr lang="en-US" dirty="0"/>
              <a:t>di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informazioni</a:t>
            </a:r>
            <a:r>
              <a:rPr lang="en-US" dirty="0" smtClean="0"/>
              <a:t> a </a:t>
            </a:r>
            <a:r>
              <a:rPr lang="en-US" dirty="0" err="1" smtClean="0"/>
              <a:t>livello</a:t>
            </a:r>
            <a:r>
              <a:rPr lang="en-US" dirty="0" smtClean="0"/>
              <a:t> </a:t>
            </a:r>
            <a:r>
              <a:rPr lang="en-US" dirty="0" err="1" smtClean="0"/>
              <a:t>domestico</a:t>
            </a:r>
            <a:r>
              <a:rPr lang="en-US" dirty="0" smtClean="0"/>
              <a:t> </a:t>
            </a:r>
            <a:r>
              <a:rPr lang="en-US" dirty="0" err="1" smtClean="0"/>
              <a:t>tramite</a:t>
            </a:r>
            <a:r>
              <a:rPr lang="en-US" dirty="0" smtClean="0"/>
              <a:t> </a:t>
            </a:r>
            <a:r>
              <a:rPr lang="en-US" dirty="0" err="1" smtClean="0"/>
              <a:t>questionari</a:t>
            </a:r>
            <a:endParaRPr lang="en-US" dirty="0" smtClean="0"/>
          </a:p>
          <a:p>
            <a:r>
              <a:rPr lang="it-IT" dirty="0" smtClean="0"/>
              <a:t>Sviluppo di una piattaforma dedicata come strumento di comunicazione e interazione con i cittadini e tra di noi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8" y="5496503"/>
            <a:ext cx="1188239" cy="118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89272"/>
            <a:ext cx="7886700" cy="1212783"/>
          </a:xfrm>
        </p:spPr>
        <p:txBody>
          <a:bodyPr>
            <a:normAutofit fontScale="90000"/>
          </a:bodyPr>
          <a:lstStyle/>
          <a:p>
            <a:r>
              <a:rPr lang="it-IT" sz="4400" b="0" i="0" u="none" strike="noStrike" dirty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Impatti (scientifici, sociali, politici, ambientali, economici</a:t>
            </a:r>
            <a:r>
              <a:rPr lang="it-IT" sz="4400" b="0" i="0" u="none" strike="noStrike" dirty="0" smtClean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)</a:t>
            </a:r>
            <a:endParaRPr lang="it-IT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3415" y="2117558"/>
            <a:ext cx="6843562" cy="4549561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Traguardi raggiunti</a:t>
            </a:r>
          </a:p>
          <a:p>
            <a:pPr lvl="1"/>
            <a:r>
              <a:rPr lang="it-IT" dirty="0" smtClean="0"/>
              <a:t>Piattaforma online</a:t>
            </a:r>
          </a:p>
          <a:p>
            <a:pPr lvl="1"/>
            <a:r>
              <a:rPr lang="it-IT" dirty="0" smtClean="0"/>
              <a:t>6 lingue</a:t>
            </a:r>
          </a:p>
          <a:p>
            <a:pPr lvl="1"/>
            <a:r>
              <a:rPr lang="it-IT" dirty="0" smtClean="0"/>
              <a:t>3 tematiche</a:t>
            </a:r>
          </a:p>
          <a:p>
            <a:pPr lvl="1"/>
            <a:r>
              <a:rPr lang="it-IT" dirty="0" smtClean="0"/>
              <a:t>Sezione dedicata all’Ocean </a:t>
            </a:r>
            <a:r>
              <a:rPr lang="it-IT" dirty="0" err="1" smtClean="0"/>
              <a:t>Literacy</a:t>
            </a:r>
            <a:endParaRPr lang="it-IT" dirty="0" smtClean="0"/>
          </a:p>
          <a:p>
            <a:pPr lvl="1"/>
            <a:r>
              <a:rPr lang="it-IT" dirty="0" smtClean="0"/>
              <a:t>Prima raccolta dati durante il </a:t>
            </a:r>
            <a:r>
              <a:rPr lang="it-IT" dirty="0" err="1" smtClean="0"/>
              <a:t>lockdown</a:t>
            </a:r>
            <a:endParaRPr lang="it-IT" dirty="0" smtClean="0"/>
          </a:p>
          <a:p>
            <a:pPr lvl="1"/>
            <a:r>
              <a:rPr lang="it-IT" dirty="0" smtClean="0"/>
              <a:t>Una pubblicazione in revisione</a:t>
            </a:r>
            <a:endParaRPr lang="it-IT" dirty="0"/>
          </a:p>
          <a:p>
            <a:endParaRPr lang="it-IT" dirty="0" smtClean="0"/>
          </a:p>
          <a:p>
            <a:r>
              <a:rPr lang="it-IT" dirty="0" smtClean="0"/>
              <a:t>Benefici </a:t>
            </a:r>
            <a:r>
              <a:rPr lang="it-IT" dirty="0"/>
              <a:t>reali e </a:t>
            </a:r>
            <a:r>
              <a:rPr lang="it-IT" dirty="0" smtClean="0"/>
              <a:t>percepiti</a:t>
            </a:r>
          </a:p>
          <a:p>
            <a:pPr lvl="1"/>
            <a:r>
              <a:rPr lang="it-IT" dirty="0" smtClean="0"/>
              <a:t>Sensibilizzazione dei partecipanti</a:t>
            </a:r>
          </a:p>
          <a:p>
            <a:pPr lvl="1"/>
            <a:r>
              <a:rPr lang="it-IT" dirty="0" smtClean="0"/>
              <a:t>?? …lavori in corso…. ??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8" y="5496503"/>
            <a:ext cx="1188239" cy="118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B317436-5437-B04F-8266-D69B7F9E399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7" y="827772"/>
            <a:ext cx="8185299" cy="3368842"/>
          </a:xfrm>
          <a:prstGeom prst="rect">
            <a:avLst/>
          </a:prstGeom>
          <a:noFill/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43DDB26-BC1E-0D4F-B58D-729AB2EAB49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9" y="4257079"/>
            <a:ext cx="4627486" cy="244210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137C0E0-7357-7142-87E2-EDD57457CD0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95" y="4257079"/>
            <a:ext cx="3260172" cy="2286794"/>
          </a:xfrm>
          <a:prstGeom prst="rect">
            <a:avLst/>
          </a:prstGeom>
          <a:noFill/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895" y="203420"/>
            <a:ext cx="1188239" cy="118823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20566" y="67377"/>
            <a:ext cx="3173329" cy="760395"/>
          </a:xfrm>
        </p:spPr>
        <p:txBody>
          <a:bodyPr>
            <a:normAutofit/>
          </a:bodyPr>
          <a:lstStyle/>
          <a:p>
            <a:r>
              <a:rPr lang="it-IT" sz="4400" b="0" i="0" u="none" strike="noStrike" dirty="0" smtClean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Risultati</a:t>
            </a:r>
            <a:endParaRPr lang="it-I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78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325563"/>
          </a:xfrm>
        </p:spPr>
        <p:txBody>
          <a:bodyPr/>
          <a:lstStyle/>
          <a:p>
            <a:r>
              <a:rPr lang="it-IT" sz="4400" b="0" i="0" u="none" strike="noStrike" dirty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Sfide</a:t>
            </a:r>
            <a:endParaRPr lang="it-IT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5780" y="1636295"/>
            <a:ext cx="7379569" cy="4540668"/>
          </a:xfrm>
        </p:spPr>
        <p:txBody>
          <a:bodyPr>
            <a:normAutofit lnSpcReduction="1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dirty="0"/>
              <a:t>Difficoltà affrontate o da </a:t>
            </a:r>
            <a:r>
              <a:rPr lang="it-IT" dirty="0" smtClean="0"/>
              <a:t>affrontare</a:t>
            </a:r>
          </a:p>
          <a:p>
            <a:pPr lvl="1"/>
            <a:r>
              <a:rPr lang="it-IT" dirty="0" smtClean="0"/>
              <a:t>Trovare una mediazione tra interessi e tematiche</a:t>
            </a:r>
          </a:p>
          <a:p>
            <a:pPr lvl="1"/>
            <a:r>
              <a:rPr lang="it-IT" dirty="0" smtClean="0"/>
              <a:t>Creare un piattaforma semplice ma efficiente</a:t>
            </a:r>
          </a:p>
          <a:p>
            <a:pPr lvl="1"/>
            <a:r>
              <a:rPr lang="it-IT" dirty="0" smtClean="0"/>
              <a:t>Rendere omogenee le raccolte dati</a:t>
            </a:r>
          </a:p>
          <a:p>
            <a:pPr lvl="1"/>
            <a:r>
              <a:rPr lang="it-IT" dirty="0" smtClean="0"/>
              <a:t>Lavorare a livello internazionale</a:t>
            </a:r>
          </a:p>
          <a:p>
            <a:pPr lvl="1"/>
            <a:r>
              <a:rPr lang="it-IT" dirty="0" smtClean="0"/>
              <a:t>Coinvolgere e diffondere i cittadini e i giovani</a:t>
            </a:r>
          </a:p>
          <a:p>
            <a:pPr lvl="2"/>
            <a:endParaRPr lang="it-IT" dirty="0" smtClean="0"/>
          </a:p>
          <a:p>
            <a:r>
              <a:rPr lang="it-IT" dirty="0" smtClean="0"/>
              <a:t>Opportunità </a:t>
            </a:r>
            <a:r>
              <a:rPr lang="it-IT" dirty="0"/>
              <a:t>di sviluppo del </a:t>
            </a:r>
            <a:r>
              <a:rPr lang="it-IT" dirty="0" smtClean="0"/>
              <a:t>progetto</a:t>
            </a:r>
          </a:p>
          <a:p>
            <a:pPr lvl="1"/>
            <a:r>
              <a:rPr lang="it-IT" dirty="0" smtClean="0"/>
              <a:t>Piattaforma utilizzabile per altri temi/iniziative</a:t>
            </a:r>
          </a:p>
          <a:p>
            <a:pPr lvl="1"/>
            <a:r>
              <a:rPr lang="it-IT" dirty="0" smtClean="0"/>
              <a:t>Nuovi sondaggi post-</a:t>
            </a:r>
            <a:r>
              <a:rPr lang="it-IT" dirty="0" err="1" smtClean="0"/>
              <a:t>lockdown</a:t>
            </a:r>
            <a:endParaRPr lang="it-IT" dirty="0" smtClean="0"/>
          </a:p>
          <a:p>
            <a:pPr lvl="1"/>
            <a:r>
              <a:rPr lang="it-IT" dirty="0" smtClean="0"/>
              <a:t>Confronto con realtà straniere</a:t>
            </a:r>
          </a:p>
          <a:p>
            <a:pPr marL="457200" lvl="1" indent="0">
              <a:buNone/>
            </a:pPr>
            <a:endParaRPr lang="it-IT" dirty="0" smtClean="0"/>
          </a:p>
          <a:p>
            <a:pPr lvl="1"/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8" y="5496503"/>
            <a:ext cx="1188239" cy="118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4" y="673768"/>
            <a:ext cx="8597014" cy="619385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3503" y="10987"/>
            <a:ext cx="7886700" cy="662782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rgbClr val="00B0F0"/>
                </a:solidFill>
              </a:rPr>
              <a:t>Grazie per l’attenzione!</a:t>
            </a:r>
            <a:endParaRPr lang="it-I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62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</TotalTime>
  <Words>325</Words>
  <Application>Microsoft Office PowerPoint</Application>
  <PresentationFormat>Presentazione su schermo (4:3)</PresentationFormat>
  <Paragraphs>48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Presentazione standard di PowerPoint</vt:lpstr>
      <vt:lpstr>Problema affrontato</vt:lpstr>
      <vt:lpstr>Schema concettuale</vt:lpstr>
      <vt:lpstr>Metodologia</vt:lpstr>
      <vt:lpstr>Impatti (scientifici, sociali, politici, ambientali, economici)</vt:lpstr>
      <vt:lpstr>Risultati</vt:lpstr>
      <vt:lpstr>Sfide</vt:lpstr>
      <vt:lpstr>Grazie per l’attenzione!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Francy</cp:lastModifiedBy>
  <cp:revision>25</cp:revision>
  <dcterms:created xsi:type="dcterms:W3CDTF">2021-10-20T07:34:29Z</dcterms:created>
  <dcterms:modified xsi:type="dcterms:W3CDTF">2021-11-10T17:30:40Z</dcterms:modified>
</cp:coreProperties>
</file>