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1" r:id="rId3"/>
    <p:sldId id="272" r:id="rId4"/>
    <p:sldId id="263" r:id="rId5"/>
    <p:sldId id="264" r:id="rId6"/>
    <p:sldId id="266" r:id="rId7"/>
    <p:sldId id="273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62" y="-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7.4082265169719844E-2"/>
          <c:y val="3.06447179875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8.5183299168204565E-2"/>
          <c:y val="0.15889879467275778"/>
          <c:w val="0.55529392232404651"/>
          <c:h val="0.47837695762275417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Partecipanti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5D7-4E28-A1D7-948F557C08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5D7-4E28-A1D7-948F557C08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5D7-4E28-A1D7-948F557C08B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Foglio1!$A$2:$A$4</c:f>
              <c:strCache>
                <c:ptCount val="3"/>
                <c:pt idx="0">
                  <c:v>Progetto Pilota</c:v>
                </c:pt>
                <c:pt idx="1">
                  <c:v>MUSE</c:v>
                </c:pt>
                <c:pt idx="2">
                  <c:v>Bioblitz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213</c:v>
                </c:pt>
                <c:pt idx="1">
                  <c:v>1903</c:v>
                </c:pt>
                <c:pt idx="2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6-4014-8AE1-0AEFD830F16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025640263186094"/>
          <c:y val="0.18664773864385345"/>
          <c:w val="0.24286915220301583"/>
          <c:h val="0.3551010932534229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  <p:transition spd="med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  <p:transition spd="med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  <p:transition spd="med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  <p:transition spd="med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  <p:transition spd="med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  <p:transition spd="med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  <p:transition spd="med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  <p:transition spd="med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  <p:transition spd="med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  <p:transition spd="med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14.png"/><Relationship Id="rId7" Type="http://schemas.openxmlformats.org/officeDocument/2006/relationships/image" Target="../media/image23.jpeg"/><Relationship Id="rId12" Type="http://schemas.openxmlformats.org/officeDocument/2006/relationships/image" Target="../media/image28.jpg"/><Relationship Id="rId17" Type="http://schemas.openxmlformats.org/officeDocument/2006/relationships/image" Target="../media/image33.jpeg"/><Relationship Id="rId2" Type="http://schemas.openxmlformats.org/officeDocument/2006/relationships/image" Target="../media/image13.pn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4.png"/><Relationship Id="rId7" Type="http://schemas.openxmlformats.org/officeDocument/2006/relationships/image" Target="../media/image37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20.png"/><Relationship Id="rId5" Type="http://schemas.openxmlformats.org/officeDocument/2006/relationships/chart" Target="../charts/chart1.xml"/><Relationship Id="rId10" Type="http://schemas.openxmlformats.org/officeDocument/2006/relationships/image" Target="../media/image40.jpeg"/><Relationship Id="rId4" Type="http://schemas.openxmlformats.org/officeDocument/2006/relationships/image" Target="../media/image35.png"/><Relationship Id="rId9" Type="http://schemas.openxmlformats.org/officeDocument/2006/relationships/image" Target="../media/image3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4.png"/><Relationship Id="rId7" Type="http://schemas.openxmlformats.org/officeDocument/2006/relationships/image" Target="../media/image4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83928"/>
            <a:ext cx="7772400" cy="2387600"/>
          </a:xfrm>
        </p:spPr>
        <p:txBody>
          <a:bodyPr>
            <a:norm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4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Passato</a:t>
            </a:r>
            <a:r>
              <a:rPr lang="it-IT" sz="4400" dirty="0" smtClean="0"/>
              <a:t> </a:t>
            </a:r>
            <a:r>
              <a:rPr lang="it-IT" sz="4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50800" dir="5400000" algn="ctr" rotWithShape="0">
                    <a:schemeClr val="accent2">
                      <a:lumMod val="75000"/>
                    </a:schemeClr>
                  </a:outerShdw>
                </a:effectLst>
              </a:rPr>
              <a:t>Presente</a:t>
            </a:r>
            <a:r>
              <a:rPr lang="it-IT" sz="44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50800" dir="5400000" algn="ctr" rotWithShape="0">
                    <a:schemeClr val="accent2">
                      <a:lumMod val="75000"/>
                    </a:schemeClr>
                  </a:outerShdw>
                </a:effectLst>
              </a:rPr>
              <a:t> </a:t>
            </a:r>
            <a:r>
              <a:rPr lang="it-IT" sz="44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6">
                      <a:lumMod val="75000"/>
                    </a:schemeClr>
                  </a:outerShdw>
                </a:effectLst>
              </a:rPr>
              <a:t>Futuro</a:t>
            </a:r>
            <a:endParaRPr lang="it-IT" dirty="0"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4171825"/>
            <a:ext cx="6858000" cy="687569"/>
          </a:xfrm>
        </p:spPr>
        <p:txBody>
          <a:bodyPr>
            <a:normAutofit/>
          </a:bodyPr>
          <a:lstStyle/>
          <a:p>
            <a:r>
              <a:rPr lang="it-IT" sz="1200" i="1" u="sng" dirty="0" smtClean="0"/>
              <a:t>Cristina Castracani</a:t>
            </a:r>
            <a:r>
              <a:rPr lang="it-IT" sz="1200" i="1" dirty="0" smtClean="0"/>
              <a:t>, Fiorenza A. </a:t>
            </a:r>
            <a:r>
              <a:rPr lang="it-IT" sz="1200" i="1" dirty="0" err="1" smtClean="0"/>
              <a:t>Spotti</a:t>
            </a:r>
            <a:r>
              <a:rPr lang="it-IT" sz="1200" i="1" dirty="0" smtClean="0"/>
              <a:t>, Donato A. Grasso, Alessandra Mori</a:t>
            </a:r>
          </a:p>
          <a:p>
            <a:r>
              <a:rPr lang="it-IT" sz="1200" dirty="0" smtClean="0"/>
              <a:t>UNIVERSITA’ DI PARMA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917" y="1697139"/>
            <a:ext cx="5284165" cy="169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149027"/>
            <a:ext cx="1410787" cy="44936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25" y="124992"/>
            <a:ext cx="1546896" cy="497431"/>
          </a:xfrm>
          <a:prstGeom prst="rect">
            <a:avLst/>
          </a:prstGeom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02235" y="704897"/>
            <a:ext cx="8595360" cy="993411"/>
          </a:xfrm>
        </p:spPr>
        <p:txBody>
          <a:bodyPr>
            <a:noAutofit/>
          </a:bodyPr>
          <a:lstStyle/>
          <a:p>
            <a:pPr algn="r"/>
            <a:r>
              <a:rPr lang="it-IT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PASSATO</a:t>
            </a:r>
            <a:endParaRPr lang="it-IT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99726" y="1648677"/>
            <a:ext cx="3397183" cy="3902390"/>
            <a:chOff x="99726" y="1648677"/>
            <a:chExt cx="3397183" cy="3902390"/>
          </a:xfrm>
        </p:grpSpPr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439" y="2275600"/>
              <a:ext cx="2102897" cy="1355882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99726" y="3735185"/>
              <a:ext cx="3397183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>
                  <a:solidFill>
                    <a:schemeClr val="accent2"/>
                  </a:solidFill>
                  <a:latin typeface="HelveticaNeueLT Std" pitchFamily="34" charset="0"/>
                </a:rPr>
                <a:t>Le formiche sono un buon indicatore per analizzare gli effetti dell’impatto antropico sulla biodiversità urbana</a:t>
              </a:r>
              <a:r>
                <a:rPr lang="it-IT" sz="1600" b="1" dirty="0" smtClean="0">
                  <a:solidFill>
                    <a:schemeClr val="accent2"/>
                  </a:solidFill>
                  <a:latin typeface="HelveticaNeueLT Std" pitchFamily="34" charset="0"/>
                </a:rPr>
                <a:t>?</a:t>
              </a:r>
            </a:p>
            <a:p>
              <a:pPr algn="ctr"/>
              <a:endParaRPr lang="it-IT" sz="1600" b="1" dirty="0">
                <a:solidFill>
                  <a:schemeClr val="accent1"/>
                </a:solidFill>
                <a:latin typeface="HelveticaNeueLT Std" pitchFamily="34" charset="0"/>
              </a:endParaRPr>
            </a:p>
            <a:p>
              <a:pPr algn="ctr"/>
              <a:r>
                <a:rPr lang="it-IT" sz="1600" b="1" dirty="0" smtClean="0">
                  <a:solidFill>
                    <a:schemeClr val="accent2"/>
                  </a:solidFill>
                  <a:latin typeface="HelveticaNeueLT Std" pitchFamily="34" charset="0"/>
                </a:rPr>
                <a:t>Quali </a:t>
              </a:r>
              <a:r>
                <a:rPr lang="it-IT" sz="1600" b="1" dirty="0">
                  <a:solidFill>
                    <a:schemeClr val="accent2"/>
                  </a:solidFill>
                  <a:latin typeface="HelveticaNeueLT Std" pitchFamily="34" charset="0"/>
                </a:rPr>
                <a:t>sono le specie di formiche che vivono nelle </a:t>
              </a:r>
              <a:r>
                <a:rPr lang="it-IT" sz="1600" b="1" dirty="0" smtClean="0">
                  <a:solidFill>
                    <a:schemeClr val="accent2"/>
                  </a:solidFill>
                  <a:latin typeface="HelveticaNeueLT Std" pitchFamily="34" charset="0"/>
                </a:rPr>
                <a:t>città italiane?</a:t>
              </a:r>
              <a:endParaRPr lang="it-IT" sz="1600" b="1" dirty="0">
                <a:solidFill>
                  <a:schemeClr val="accent2"/>
                </a:solidFill>
                <a:latin typeface="HelveticaNeueLT Std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540202" y="1648677"/>
              <a:ext cx="251623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800" b="1" dirty="0" err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  <a:ea typeface="+mj-ea"/>
                  <a:cs typeface="+mj-cs"/>
                </a:rPr>
                <a:t>Ricercatori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1132" y="2171897"/>
              <a:ext cx="683879" cy="619622"/>
            </a:xfrm>
            <a:prstGeom prst="rect">
              <a:avLst/>
            </a:prstGeom>
          </p:spPr>
        </p:pic>
      </p:grpSp>
      <p:grpSp>
        <p:nvGrpSpPr>
          <p:cNvPr id="8" name="Gruppo 7"/>
          <p:cNvGrpSpPr/>
          <p:nvPr/>
        </p:nvGrpSpPr>
        <p:grpSpPr>
          <a:xfrm>
            <a:off x="4363475" y="1667829"/>
            <a:ext cx="4334120" cy="3299430"/>
            <a:chOff x="4363475" y="1667829"/>
            <a:chExt cx="4334120" cy="3299430"/>
          </a:xfrm>
        </p:grpSpPr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329" y="2060050"/>
              <a:ext cx="1248040" cy="1600166"/>
            </a:xfrm>
            <a:prstGeom prst="rect">
              <a:avLst/>
            </a:prstGeom>
          </p:spPr>
        </p:pic>
        <p:sp>
          <p:nvSpPr>
            <p:cNvPr id="18" name="CasellaDiTesto 17"/>
            <p:cNvSpPr txBox="1"/>
            <p:nvPr/>
          </p:nvSpPr>
          <p:spPr>
            <a:xfrm>
              <a:off x="5662523" y="1667829"/>
              <a:ext cx="2548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  <a:ea typeface="+mj-ea"/>
                  <a:cs typeface="+mj-cs"/>
                </a:rPr>
                <a:t>Volontari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4363475" y="3643820"/>
              <a:ext cx="433412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Le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scuole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italiane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hanno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bisogno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un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nuovo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approccio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per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insegnare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le </a:t>
              </a:r>
              <a:r>
                <a:rPr lang="en-US" sz="1600" b="1" dirty="0" err="1">
                  <a:solidFill>
                    <a:schemeClr val="accent6"/>
                  </a:solidFill>
                  <a:latin typeface="HelveticaNeueLT Std" pitchFamily="34" charset="0"/>
                </a:rPr>
                <a:t>materie</a:t>
              </a:r>
              <a:r>
                <a:rPr lang="en-US" sz="1600" b="1" dirty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scientifiche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che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permetta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di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sperimentare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in prima persona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cosa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significa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 “fare </a:t>
              </a:r>
              <a:r>
                <a:rPr lang="en-US" sz="1600" b="1" dirty="0" err="1" smtClean="0">
                  <a:solidFill>
                    <a:schemeClr val="accent6"/>
                  </a:solidFill>
                  <a:latin typeface="HelveticaNeueLT Std" pitchFamily="34" charset="0"/>
                </a:rPr>
                <a:t>scienza</a:t>
              </a:r>
              <a:r>
                <a:rPr lang="en-US" sz="1600" b="1" dirty="0" smtClean="0">
                  <a:solidFill>
                    <a:schemeClr val="accent6"/>
                  </a:solidFill>
                  <a:latin typeface="HelveticaNeueLT Std" pitchFamily="34" charset="0"/>
                </a:rPr>
                <a:t>”</a:t>
              </a:r>
              <a:endParaRPr lang="en-US" sz="1600" b="1" dirty="0">
                <a:solidFill>
                  <a:schemeClr val="accent6"/>
                </a:solidFill>
                <a:latin typeface="HelveticaNeueLT Std" pitchFamily="34" charset="0"/>
              </a:endParaRPr>
            </a:p>
          </p:txBody>
        </p:sp>
        <p:pic>
          <p:nvPicPr>
            <p:cNvPr id="21" name="Picture 91" descr="insegna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006" y="1958989"/>
              <a:ext cx="1087290" cy="1450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6666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grpSp>
        <p:nvGrpSpPr>
          <p:cNvPr id="14" name="Gruppo 13"/>
          <p:cNvGrpSpPr/>
          <p:nvPr/>
        </p:nvGrpSpPr>
        <p:grpSpPr>
          <a:xfrm>
            <a:off x="1798318" y="4643128"/>
            <a:ext cx="4732217" cy="2189370"/>
            <a:chOff x="1798318" y="4643128"/>
            <a:chExt cx="4732217" cy="2189370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950" y="4643128"/>
              <a:ext cx="2194560" cy="2189370"/>
            </a:xfrm>
            <a:prstGeom prst="rect">
              <a:avLst/>
            </a:prstGeom>
          </p:spPr>
        </p:pic>
        <p:cxnSp>
          <p:nvCxnSpPr>
            <p:cNvPr id="25" name="Connettore 7 24"/>
            <p:cNvCxnSpPr/>
            <p:nvPr/>
          </p:nvCxnSpPr>
          <p:spPr>
            <a:xfrm rot="16200000" flipH="1">
              <a:off x="2458349" y="4937271"/>
              <a:ext cx="378529" cy="1698591"/>
            </a:xfrm>
            <a:prstGeom prst="curvedConnector2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Connettore 7 27"/>
            <p:cNvCxnSpPr>
              <a:endCxn id="15" idx="3"/>
            </p:cNvCxnSpPr>
            <p:nvPr/>
          </p:nvCxnSpPr>
          <p:spPr>
            <a:xfrm rot="5400000">
              <a:off x="5695247" y="4902525"/>
              <a:ext cx="770552" cy="900025"/>
            </a:xfrm>
            <a:prstGeom prst="curvedConnector2">
              <a:avLst/>
            </a:prstGeom>
            <a:ln w="762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5" name="CasellaDiTesto 34"/>
          <p:cNvSpPr txBox="1"/>
          <p:nvPr/>
        </p:nvSpPr>
        <p:spPr>
          <a:xfrm>
            <a:off x="99726" y="6463164"/>
            <a:ext cx="215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Problema Affrontato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13191974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149027"/>
            <a:ext cx="1410787" cy="44936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25" y="124992"/>
            <a:ext cx="1546896" cy="497431"/>
          </a:xfrm>
          <a:prstGeom prst="rect">
            <a:avLst/>
          </a:prstGeom>
        </p:spPr>
      </p:pic>
      <p:sp>
        <p:nvSpPr>
          <p:cNvPr id="35" name="CasellaDiTesto 34"/>
          <p:cNvSpPr txBox="1"/>
          <p:nvPr/>
        </p:nvSpPr>
        <p:spPr>
          <a:xfrm>
            <a:off x="99726" y="6463164"/>
            <a:ext cx="215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Metodologia</a:t>
            </a:r>
            <a:endParaRPr lang="it-IT" b="1" dirty="0"/>
          </a:p>
        </p:txBody>
      </p:sp>
      <p:grpSp>
        <p:nvGrpSpPr>
          <p:cNvPr id="6" name="Gruppo 5"/>
          <p:cNvGrpSpPr/>
          <p:nvPr/>
        </p:nvGrpSpPr>
        <p:grpSpPr>
          <a:xfrm>
            <a:off x="6206514" y="1656897"/>
            <a:ext cx="2014135" cy="4019554"/>
            <a:chOff x="6206514" y="1656897"/>
            <a:chExt cx="2014135" cy="4019554"/>
          </a:xfrm>
        </p:grpSpPr>
        <p:pic>
          <p:nvPicPr>
            <p:cNvPr id="76" name="Immagine 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4045" y="1656897"/>
              <a:ext cx="1976604" cy="670150"/>
            </a:xfrm>
            <a:prstGeom prst="rect">
              <a:avLst/>
            </a:prstGeom>
          </p:spPr>
        </p:pic>
        <p:pic>
          <p:nvPicPr>
            <p:cNvPr id="75" name="Immagine 7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35"/>
            <a:stretch/>
          </p:blipFill>
          <p:spPr>
            <a:xfrm rot="592752">
              <a:off x="6206514" y="2620873"/>
              <a:ext cx="1748987" cy="19665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026" name="Picture 2" descr="Logo regione lombardia patrocinio le forme del gusto - Le Forme del Gust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796" y="5158807"/>
              <a:ext cx="1575438" cy="517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itolo 6"/>
          <p:cNvSpPr>
            <a:spLocks noGrp="1"/>
          </p:cNvSpPr>
          <p:nvPr>
            <p:ph type="title"/>
          </p:nvPr>
        </p:nvSpPr>
        <p:spPr>
          <a:xfrm>
            <a:off x="102235" y="704897"/>
            <a:ext cx="8595360" cy="993411"/>
          </a:xfrm>
        </p:spPr>
        <p:txBody>
          <a:bodyPr>
            <a:noAutofit/>
          </a:bodyPr>
          <a:lstStyle/>
          <a:p>
            <a:pPr algn="r"/>
            <a:r>
              <a:rPr lang="it-IT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PASSATO</a:t>
            </a:r>
            <a:endParaRPr lang="it-IT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99726" y="1630659"/>
            <a:ext cx="2516232" cy="4929600"/>
            <a:chOff x="99726" y="1630659"/>
            <a:chExt cx="2516232" cy="4929600"/>
          </a:xfrm>
        </p:grpSpPr>
        <p:pic>
          <p:nvPicPr>
            <p:cNvPr id="29" name="Immagin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74">
              <a:off x="1381368" y="4549409"/>
              <a:ext cx="874822" cy="12527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6225">
              <a:off x="413572" y="4078928"/>
              <a:ext cx="685207" cy="10278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Immagin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07" y="5838171"/>
              <a:ext cx="1227550" cy="722088"/>
            </a:xfrm>
            <a:prstGeom prst="rect">
              <a:avLst/>
            </a:prstGeom>
          </p:spPr>
        </p:pic>
        <p:sp>
          <p:nvSpPr>
            <p:cNvPr id="37" name="CasellaDiTesto 36"/>
            <p:cNvSpPr txBox="1"/>
            <p:nvPr/>
          </p:nvSpPr>
          <p:spPr>
            <a:xfrm>
              <a:off x="99726" y="1630659"/>
              <a:ext cx="251623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800" b="1" dirty="0" err="1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  <a:ea typeface="+mj-ea"/>
                  <a:cs typeface="+mj-cs"/>
                </a:rPr>
                <a:t>Progetto</a:t>
              </a:r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  <a:ea typeface="+mj-ea"/>
                  <a:cs typeface="+mj-cs"/>
                </a:rPr>
                <a:t> </a:t>
              </a:r>
              <a:r>
                <a:rPr lang="en-US" sz="2800" b="1" dirty="0" err="1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  <a:ea typeface="+mj-ea"/>
                  <a:cs typeface="+mj-cs"/>
                </a:rPr>
                <a:t>Pilota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42" name="Immagine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11"/>
            <a:stretch/>
          </p:blipFill>
          <p:spPr>
            <a:xfrm rot="770268">
              <a:off x="713000" y="2307412"/>
              <a:ext cx="1748010" cy="17184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3" name="Gruppo 2"/>
          <p:cNvGrpSpPr/>
          <p:nvPr/>
        </p:nvGrpSpPr>
        <p:grpSpPr>
          <a:xfrm>
            <a:off x="2831599" y="1656897"/>
            <a:ext cx="2777270" cy="4924708"/>
            <a:chOff x="2831599" y="1656897"/>
            <a:chExt cx="2777270" cy="4924708"/>
          </a:xfrm>
        </p:grpSpPr>
        <p:pic>
          <p:nvPicPr>
            <p:cNvPr id="62" name="Immagine 6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9" r="10052"/>
            <a:stretch/>
          </p:blipFill>
          <p:spPr>
            <a:xfrm rot="10800000">
              <a:off x="2914926" y="2379049"/>
              <a:ext cx="2368120" cy="200991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BAEBB8B6-19F2-46CA-B4B8-98FB16DE8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54616" y="1656897"/>
              <a:ext cx="1088741" cy="477797"/>
            </a:xfrm>
            <a:prstGeom prst="rect">
              <a:avLst/>
            </a:prstGeom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175" y="5256273"/>
              <a:ext cx="928476" cy="589237"/>
            </a:xfrm>
            <a:prstGeom prst="rect">
              <a:avLst/>
            </a:prstGeom>
          </p:spPr>
        </p:pic>
        <p:pic>
          <p:nvPicPr>
            <p:cNvPr id="22" name="Immagine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2159" y="6025220"/>
              <a:ext cx="876710" cy="556385"/>
            </a:xfrm>
            <a:prstGeom prst="rect">
              <a:avLst/>
            </a:prstGeom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8680" y="4608348"/>
              <a:ext cx="854648" cy="550459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2482" y="4592832"/>
              <a:ext cx="891821" cy="565975"/>
            </a:xfrm>
            <a:prstGeom prst="rect">
              <a:avLst/>
            </a:prstGeom>
          </p:spPr>
        </p:pic>
        <p:pic>
          <p:nvPicPr>
            <p:cNvPr id="25" name="Picture 1" descr="\\rama\storedati\Didattica\Privato\PROGETTI MAVI\SCHOOL OF ANT\ANT BOX\foto ant box\anto box 2.0\P_20180906_155141.jpg"/>
            <p:cNvPicPr>
              <a:picLocks noChangeAspect="1" noChangeArrowheads="1"/>
            </p:cNvPicPr>
            <p:nvPr/>
          </p:nvPicPr>
          <p:blipFill rotWithShape="1">
            <a:blip r:embed="rId17"/>
            <a:srcRect l="48494" t="-516" r="1109" b="5746"/>
            <a:stretch/>
          </p:blipFill>
          <p:spPr bwMode="auto">
            <a:xfrm rot="9845160">
              <a:off x="3627988" y="5371428"/>
              <a:ext cx="839503" cy="1183997"/>
            </a:xfrm>
            <a:prstGeom prst="rect">
              <a:avLst/>
            </a:prstGeom>
            <a:noFill/>
          </p:spPr>
        </p:pic>
        <p:pic>
          <p:nvPicPr>
            <p:cNvPr id="26" name="Immagine 25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39" t="15852" r="14235" b="17014"/>
            <a:stretch/>
          </p:blipFill>
          <p:spPr>
            <a:xfrm rot="1654488">
              <a:off x="2831599" y="4768842"/>
              <a:ext cx="790407" cy="1163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68356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149027"/>
            <a:ext cx="1410787" cy="44936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25" y="124992"/>
            <a:ext cx="1546896" cy="497431"/>
          </a:xfrm>
          <a:prstGeom prst="rect">
            <a:avLst/>
          </a:prstGeom>
        </p:spPr>
      </p:pic>
      <p:sp>
        <p:nvSpPr>
          <p:cNvPr id="35" name="CasellaDiTesto 34"/>
          <p:cNvSpPr txBox="1"/>
          <p:nvPr/>
        </p:nvSpPr>
        <p:spPr>
          <a:xfrm>
            <a:off x="99726" y="6463164"/>
            <a:ext cx="215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Impatti</a:t>
            </a:r>
            <a:endParaRPr lang="it-IT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63" y="1496141"/>
            <a:ext cx="3098548" cy="3966726"/>
          </a:xfrm>
          <a:prstGeom prst="rect">
            <a:avLst/>
          </a:prstGeom>
        </p:spPr>
      </p:pic>
      <p:sp>
        <p:nvSpPr>
          <p:cNvPr id="18" name="Titolo 6"/>
          <p:cNvSpPr>
            <a:spLocks noGrp="1"/>
          </p:cNvSpPr>
          <p:nvPr>
            <p:ph type="title"/>
          </p:nvPr>
        </p:nvSpPr>
        <p:spPr>
          <a:xfrm>
            <a:off x="102235" y="704897"/>
            <a:ext cx="8595360" cy="993411"/>
          </a:xfrm>
        </p:spPr>
        <p:txBody>
          <a:bodyPr>
            <a:noAutofit/>
          </a:bodyPr>
          <a:lstStyle/>
          <a:p>
            <a:pPr algn="r"/>
            <a:r>
              <a:rPr lang="it-IT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PASSATO</a:t>
            </a:r>
            <a:endParaRPr lang="it-IT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96382" y="1715337"/>
            <a:ext cx="3228438" cy="3747530"/>
            <a:chOff x="196382" y="1715337"/>
            <a:chExt cx="3228438" cy="3747530"/>
          </a:xfrm>
        </p:grpSpPr>
        <p:graphicFrame>
          <p:nvGraphicFramePr>
            <p:cNvPr id="6" name="Grafico 5"/>
            <p:cNvGraphicFramePr/>
            <p:nvPr>
              <p:extLst>
                <p:ext uri="{D42A27DB-BD31-4B8C-83A1-F6EECF244321}">
                  <p14:modId xmlns:p14="http://schemas.microsoft.com/office/powerpoint/2010/main" val="3036577236"/>
                </p:ext>
              </p:extLst>
            </p:nvPr>
          </p:nvGraphicFramePr>
          <p:xfrm>
            <a:off x="196382" y="1715337"/>
            <a:ext cx="3228438" cy="37475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" name="CasellaDiTesto 7"/>
            <p:cNvSpPr txBox="1"/>
            <p:nvPr/>
          </p:nvSpPr>
          <p:spPr>
            <a:xfrm>
              <a:off x="1557801" y="4528052"/>
              <a:ext cx="1603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 smtClean="0"/>
                <a:t>Ant</a:t>
              </a:r>
              <a:r>
                <a:rPr lang="it-IT" dirty="0" smtClean="0"/>
                <a:t> box richieste: 62</a:t>
              </a:r>
              <a:endParaRPr lang="it-IT" dirty="0"/>
            </a:p>
          </p:txBody>
        </p:sp>
        <p:pic>
          <p:nvPicPr>
            <p:cNvPr id="23" name="Picture 2" descr="\\rama\storedati\Didattica\Privato\PROGETTI MAVI\SCHOOL OF ANT\ANT BOX\foto ant box\anto box 2.0\ant box 2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4858" y="4379075"/>
              <a:ext cx="1121151" cy="840864"/>
            </a:xfrm>
            <a:prstGeom prst="rect">
              <a:avLst/>
            </a:prstGeom>
            <a:noFill/>
          </p:spPr>
        </p:pic>
        <p:sp>
          <p:nvSpPr>
            <p:cNvPr id="15" name="CasellaDiTesto 14"/>
            <p:cNvSpPr txBox="1"/>
            <p:nvPr/>
          </p:nvSpPr>
          <p:spPr>
            <a:xfrm>
              <a:off x="1932434" y="1828816"/>
              <a:ext cx="7469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2392</a:t>
              </a:r>
              <a:endParaRPr lang="it-IT" dirty="0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6999233" y="1804816"/>
            <a:ext cx="1524663" cy="2150079"/>
            <a:chOff x="6999233" y="1804816"/>
            <a:chExt cx="1524663" cy="2150079"/>
          </a:xfrm>
        </p:grpSpPr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99233" y="1804816"/>
              <a:ext cx="352204" cy="658667"/>
            </a:xfrm>
            <a:prstGeom prst="rect">
              <a:avLst/>
            </a:prstGeom>
          </p:spPr>
        </p:pic>
        <p:sp>
          <p:nvSpPr>
            <p:cNvPr id="26" name="CasellaDiTesto 25"/>
            <p:cNvSpPr txBox="1"/>
            <p:nvPr/>
          </p:nvSpPr>
          <p:spPr>
            <a:xfrm>
              <a:off x="7562716" y="1991997"/>
              <a:ext cx="961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/>
                <a:t>Specie censite 63</a:t>
              </a:r>
              <a:endParaRPr lang="it-IT" dirty="0"/>
            </a:p>
          </p:txBody>
        </p:sp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53897" y="1968896"/>
              <a:ext cx="352204" cy="658108"/>
            </a:xfrm>
            <a:prstGeom prst="rect">
              <a:avLst/>
            </a:prstGeom>
          </p:spPr>
        </p:pic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42618" y="2453662"/>
              <a:ext cx="352204" cy="658667"/>
            </a:xfrm>
            <a:prstGeom prst="rect">
              <a:avLst/>
            </a:prstGeom>
          </p:spPr>
        </p:pic>
        <p:sp>
          <p:nvSpPr>
            <p:cNvPr id="2" name="CasellaDiTesto 1"/>
            <p:cNvSpPr txBox="1"/>
            <p:nvPr/>
          </p:nvSpPr>
          <p:spPr>
            <a:xfrm>
              <a:off x="7613793" y="3031565"/>
              <a:ext cx="9101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¼ delle specie italiane</a:t>
              </a:r>
              <a:endParaRPr lang="it-IT" dirty="0"/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1578602" y="5267880"/>
            <a:ext cx="2923457" cy="1555797"/>
            <a:chOff x="1578602" y="5267880"/>
            <a:chExt cx="2923457" cy="1555797"/>
          </a:xfrm>
        </p:grpSpPr>
        <p:pic>
          <p:nvPicPr>
            <p:cNvPr id="27" name="Immagine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602" y="5267880"/>
              <a:ext cx="2923457" cy="1352025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483" y="6547333"/>
              <a:ext cx="1449635" cy="276344"/>
            </a:xfrm>
            <a:prstGeom prst="rect">
              <a:avLst/>
            </a:prstGeom>
          </p:spPr>
        </p:pic>
      </p:grpSp>
      <p:grpSp>
        <p:nvGrpSpPr>
          <p:cNvPr id="10" name="Gruppo 9"/>
          <p:cNvGrpSpPr/>
          <p:nvPr/>
        </p:nvGrpSpPr>
        <p:grpSpPr>
          <a:xfrm>
            <a:off x="4719490" y="5202282"/>
            <a:ext cx="3879694" cy="1483223"/>
            <a:chOff x="4719490" y="5202282"/>
            <a:chExt cx="3879694" cy="1483223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490" y="5202282"/>
              <a:ext cx="3444510" cy="1483223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13793" y="6129076"/>
              <a:ext cx="985391" cy="334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452731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149027"/>
            <a:ext cx="1410787" cy="44936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25" y="124992"/>
            <a:ext cx="1546896" cy="497431"/>
          </a:xfrm>
          <a:prstGeom prst="rect">
            <a:avLst/>
          </a:prstGeom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02235" y="704897"/>
            <a:ext cx="8595360" cy="993411"/>
          </a:xfrm>
        </p:spPr>
        <p:txBody>
          <a:bodyPr>
            <a:noAutofit/>
          </a:bodyPr>
          <a:lstStyle/>
          <a:p>
            <a:pPr algn="r"/>
            <a:r>
              <a:rPr lang="it-IT" sz="4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50800" dir="5400000" algn="ctr" rotWithShape="0">
                    <a:schemeClr val="accent2">
                      <a:lumMod val="75000"/>
                    </a:schemeClr>
                  </a:outerShdw>
                </a:effectLst>
              </a:rPr>
              <a:t>PRESENTE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99726" y="6463164"/>
            <a:ext cx="215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Metodologia</a:t>
            </a:r>
            <a:endParaRPr lang="it-IT" b="1" dirty="0"/>
          </a:p>
        </p:txBody>
      </p:sp>
      <p:grpSp>
        <p:nvGrpSpPr>
          <p:cNvPr id="2" name="Gruppo 1"/>
          <p:cNvGrpSpPr/>
          <p:nvPr/>
        </p:nvGrpSpPr>
        <p:grpSpPr>
          <a:xfrm>
            <a:off x="252536" y="1099224"/>
            <a:ext cx="3371601" cy="5467300"/>
            <a:chOff x="252536" y="1099224"/>
            <a:chExt cx="3371601" cy="5467300"/>
          </a:xfrm>
        </p:grpSpPr>
        <p:pic>
          <p:nvPicPr>
            <p:cNvPr id="2050" name="Picture 2" descr="Newser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182" y="1099224"/>
              <a:ext cx="2437972" cy="555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ttangolo 2"/>
            <p:cNvSpPr/>
            <p:nvPr/>
          </p:nvSpPr>
          <p:spPr>
            <a:xfrm>
              <a:off x="252536" y="3794231"/>
              <a:ext cx="325232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200" dirty="0" smtClean="0"/>
                <a:t>#</a:t>
              </a:r>
              <a:r>
                <a:rPr lang="it-IT" sz="1200" dirty="0" err="1"/>
                <a:t>CitSciComm</a:t>
              </a:r>
              <a:r>
                <a:rPr lang="it-IT" sz="1200" dirty="0"/>
                <a:t> </a:t>
              </a:r>
              <a:r>
                <a:rPr lang="it-IT" sz="1200" dirty="0" err="1"/>
                <a:t>Labs</a:t>
              </a:r>
              <a:r>
                <a:rPr lang="it-IT" sz="1200" dirty="0"/>
                <a:t>: in questi laboratori, i responsabili di alcuni progetti di </a:t>
              </a:r>
              <a:r>
                <a:rPr lang="it-IT" sz="1200" dirty="0" err="1"/>
                <a:t>citizen</a:t>
              </a:r>
              <a:r>
                <a:rPr lang="it-IT" sz="1200" dirty="0"/>
                <a:t> science collaborano con cittadini, scienziati, decisori politici, imprese, data </a:t>
              </a:r>
              <a:r>
                <a:rPr lang="it-IT" sz="1200" dirty="0" err="1"/>
                <a:t>journalist</a:t>
              </a:r>
              <a:r>
                <a:rPr lang="it-IT" sz="1200" dirty="0"/>
                <a:t> e comunicatori della scienza, per progettare nuove strategie di comunicazione che si rivolgono a pubblici </a:t>
              </a:r>
              <a:r>
                <a:rPr lang="it-IT" sz="1200" dirty="0" smtClean="0"/>
                <a:t>specifici. </a:t>
              </a:r>
              <a:endParaRPr lang="it-IT" sz="1200" dirty="0"/>
            </a:p>
          </p:txBody>
        </p:sp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28" t="78290" r="20239" b="5104"/>
            <a:stretch/>
          </p:blipFill>
          <p:spPr>
            <a:xfrm>
              <a:off x="368524" y="5610212"/>
              <a:ext cx="722811" cy="792480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802" y="1866564"/>
              <a:ext cx="3145058" cy="17693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Immagin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31" t="7247" r="13392" b="79067"/>
            <a:stretch/>
          </p:blipFill>
          <p:spPr>
            <a:xfrm>
              <a:off x="1569698" y="5731731"/>
              <a:ext cx="775063" cy="653143"/>
            </a:xfrm>
            <a:prstGeom prst="rect">
              <a:avLst/>
            </a:prstGeom>
          </p:spPr>
        </p:pic>
        <p:pic>
          <p:nvPicPr>
            <p:cNvPr id="14" name="Immagine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33" t="24913" r="17472" b="60124"/>
            <a:stretch/>
          </p:blipFill>
          <p:spPr>
            <a:xfrm>
              <a:off x="2253425" y="5259008"/>
              <a:ext cx="757646" cy="714103"/>
            </a:xfrm>
            <a:prstGeom prst="rect">
              <a:avLst/>
            </a:prstGeom>
          </p:spPr>
        </p:pic>
        <p:pic>
          <p:nvPicPr>
            <p:cNvPr id="15" name="Immagine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0" t="41116" r="21426" b="41747"/>
            <a:stretch/>
          </p:blipFill>
          <p:spPr>
            <a:xfrm>
              <a:off x="1055537" y="5239698"/>
              <a:ext cx="627017" cy="818605"/>
            </a:xfrm>
            <a:prstGeom prst="rect">
              <a:avLst/>
            </a:prstGeom>
          </p:spPr>
        </p:pic>
        <p:pic>
          <p:nvPicPr>
            <p:cNvPr id="16" name="Immagine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04" t="60131" r="19054" b="23628"/>
            <a:stretch/>
          </p:blipFill>
          <p:spPr>
            <a:xfrm>
              <a:off x="2910034" y="5791461"/>
              <a:ext cx="714103" cy="775063"/>
            </a:xfrm>
            <a:prstGeom prst="rect">
              <a:avLst/>
            </a:prstGeom>
          </p:spPr>
        </p:pic>
      </p:grpSp>
      <p:grpSp>
        <p:nvGrpSpPr>
          <p:cNvPr id="10" name="Gruppo 9"/>
          <p:cNvGrpSpPr/>
          <p:nvPr/>
        </p:nvGrpSpPr>
        <p:grpSpPr>
          <a:xfrm>
            <a:off x="5166978" y="1750914"/>
            <a:ext cx="3252324" cy="4086633"/>
            <a:chOff x="5166978" y="1740836"/>
            <a:chExt cx="3252324" cy="4086633"/>
          </a:xfrm>
        </p:grpSpPr>
        <p:pic>
          <p:nvPicPr>
            <p:cNvPr id="2052" name="Picture 4" descr="Università di Bologna Logo Vector (.AI) Free Downloa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6547" y="1740836"/>
              <a:ext cx="2857500" cy="1323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718" y="3375779"/>
              <a:ext cx="2824844" cy="18832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Rettangolo 16"/>
            <p:cNvSpPr/>
            <p:nvPr/>
          </p:nvSpPr>
          <p:spPr>
            <a:xfrm>
              <a:off x="5166978" y="5365804"/>
              <a:ext cx="32523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200" dirty="0" smtClean="0"/>
                <a:t>Valutazione dell’attendibilità del dato raccolto dai cittadini</a:t>
              </a:r>
              <a:endParaRPr lang="it-IT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241989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149027"/>
            <a:ext cx="1410787" cy="44936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25" y="124992"/>
            <a:ext cx="1546896" cy="497431"/>
          </a:xfrm>
          <a:prstGeom prst="rect">
            <a:avLst/>
          </a:prstGeom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99726" y="818108"/>
            <a:ext cx="8595360" cy="993411"/>
          </a:xfrm>
        </p:spPr>
        <p:txBody>
          <a:bodyPr>
            <a:noAutofit/>
          </a:bodyPr>
          <a:lstStyle/>
          <a:p>
            <a:pPr algn="r"/>
            <a:r>
              <a:rPr lang="it-IT" sz="4000" b="1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6">
                      <a:lumMod val="75000"/>
                    </a:schemeClr>
                  </a:outerShdw>
                </a:effectLst>
              </a:rPr>
              <a:t>FUTURO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99726" y="6463164"/>
            <a:ext cx="215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Sfide</a:t>
            </a:r>
            <a:endParaRPr lang="it-IT" b="1" dirty="0"/>
          </a:p>
        </p:txBody>
      </p:sp>
      <p:grpSp>
        <p:nvGrpSpPr>
          <p:cNvPr id="10" name="Gruppo 9"/>
          <p:cNvGrpSpPr/>
          <p:nvPr/>
        </p:nvGrpSpPr>
        <p:grpSpPr>
          <a:xfrm>
            <a:off x="4066481" y="2369319"/>
            <a:ext cx="4145280" cy="4105385"/>
            <a:chOff x="4066481" y="2369319"/>
            <a:chExt cx="4145280" cy="4105385"/>
          </a:xfrm>
        </p:grpSpPr>
        <p:sp>
          <p:nvSpPr>
            <p:cNvPr id="2" name="CasellaDiTesto 1"/>
            <p:cNvSpPr txBox="1"/>
            <p:nvPr/>
          </p:nvSpPr>
          <p:spPr>
            <a:xfrm>
              <a:off x="4397406" y="3335383"/>
              <a:ext cx="3396343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Valutazione dell’impatto del progetto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Stoccaggio e utilizzo del database in costruzione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Nuove domande sperimentali proposte dai cittadini che possano utilizzare il metodo di raccolta SOA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Integrare la </a:t>
              </a:r>
              <a:r>
                <a:rPr lang="it-IT" dirty="0" err="1" smtClean="0"/>
                <a:t>Ant</a:t>
              </a:r>
              <a:r>
                <a:rPr lang="it-IT" dirty="0" smtClean="0"/>
                <a:t> Box con altri materiali che provengono da altri progetti di CS</a:t>
              </a:r>
            </a:p>
          </p:txBody>
        </p:sp>
        <p:sp>
          <p:nvSpPr>
            <p:cNvPr id="8" name="Titolo 6"/>
            <p:cNvSpPr txBox="1">
              <a:spLocks/>
            </p:cNvSpPr>
            <p:nvPr/>
          </p:nvSpPr>
          <p:spPr>
            <a:xfrm>
              <a:off x="4066481" y="2369319"/>
              <a:ext cx="4145280" cy="65532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800" b="1" dirty="0" smtClean="0">
                  <a:ln w="12700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dist="38100" dir="2640000" algn="bl" rotWithShape="0">
                      <a:schemeClr val="accent6">
                        <a:lumMod val="75000"/>
                      </a:schemeClr>
                    </a:outerShdw>
                  </a:effectLst>
                </a:rPr>
                <a:t>Aprire il progetto a nuove forme di collaborazione</a:t>
              </a:r>
              <a:endParaRPr lang="it-IT" sz="2800" b="1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6">
                      <a:lumMod val="75000"/>
                    </a:schemeClr>
                  </a:outerShdw>
                </a:effectLst>
              </a:endParaRPr>
            </a:p>
          </p:txBody>
        </p:sp>
      </p:grpSp>
      <p:grpSp>
        <p:nvGrpSpPr>
          <p:cNvPr id="3" name="Gruppo 2"/>
          <p:cNvGrpSpPr/>
          <p:nvPr/>
        </p:nvGrpSpPr>
        <p:grpSpPr>
          <a:xfrm>
            <a:off x="99726" y="1703573"/>
            <a:ext cx="4145280" cy="3449775"/>
            <a:chOff x="99726" y="1703573"/>
            <a:chExt cx="4145280" cy="3449775"/>
          </a:xfrm>
        </p:grpSpPr>
        <p:sp>
          <p:nvSpPr>
            <p:cNvPr id="6" name="Titolo 6"/>
            <p:cNvSpPr txBox="1">
              <a:spLocks/>
            </p:cNvSpPr>
            <p:nvPr/>
          </p:nvSpPr>
          <p:spPr>
            <a:xfrm>
              <a:off x="99726" y="1703573"/>
              <a:ext cx="4145280" cy="65532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800" b="1" dirty="0" smtClean="0">
                  <a:ln w="12700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dist="38100" dir="2640000" algn="bl" rotWithShape="0">
                      <a:schemeClr val="accent6">
                        <a:lumMod val="75000"/>
                      </a:schemeClr>
                    </a:outerShdw>
                  </a:effectLst>
                </a:rPr>
                <a:t>Incremento della partecipazione al progetto da parte dei cittadini</a:t>
              </a:r>
              <a:endParaRPr lang="it-IT" sz="2800" b="1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6">
                      <a:lumMod val="75000"/>
                    </a:schemeClr>
                  </a:outerShdw>
                </a:effectLst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626594" y="3122023"/>
              <a:ext cx="339634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Produzione di materiale che coinvolga gli studenti delle scuole superiori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Corso di formazione online per i docenti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 smtClean="0"/>
                <a:t>Coinvolgimento di nuove categorie di cittadini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376564129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73" y="1407800"/>
            <a:ext cx="4557968" cy="1465693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2488557" y="2906363"/>
            <a:ext cx="3337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 smtClean="0"/>
              <a:t>GRAZIE!</a:t>
            </a:r>
            <a:endParaRPr lang="it-IT" sz="5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2045466" y="4784453"/>
            <a:ext cx="424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Per maggiori informazioni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66058" y="5472830"/>
            <a:ext cx="239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www.schoolofants.it</a:t>
            </a:r>
            <a:endParaRPr lang="it-IT" dirty="0"/>
          </a:p>
        </p:txBody>
      </p:sp>
      <p:cxnSp>
        <p:nvCxnSpPr>
          <p:cNvPr id="15" name="Connettore diritto 14"/>
          <p:cNvCxnSpPr/>
          <p:nvPr/>
        </p:nvCxnSpPr>
        <p:spPr>
          <a:xfrm flipV="1">
            <a:off x="566058" y="5186655"/>
            <a:ext cx="7933508" cy="17417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6087291" y="5309245"/>
            <a:ext cx="251677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6"/>
                </a:solidFill>
              </a:rPr>
              <a:t>Cristina Castracani</a:t>
            </a:r>
            <a:endParaRPr lang="it-IT" b="1" dirty="0">
              <a:solidFill>
                <a:schemeClr val="accent6"/>
              </a:solidFill>
            </a:endParaRPr>
          </a:p>
          <a:p>
            <a:r>
              <a:rPr lang="it-IT" sz="1400" dirty="0" smtClean="0"/>
              <a:t>cristina.castracani@unipr.it</a:t>
            </a:r>
          </a:p>
          <a:p>
            <a:endParaRPr lang="it-IT" dirty="0">
              <a:solidFill>
                <a:schemeClr val="accent6"/>
              </a:solidFill>
            </a:endParaRPr>
          </a:p>
          <a:p>
            <a:r>
              <a:rPr lang="it-IT" b="1" dirty="0" smtClean="0">
                <a:solidFill>
                  <a:schemeClr val="accent6"/>
                </a:solidFill>
              </a:rPr>
              <a:t>Fiorenza A. </a:t>
            </a:r>
            <a:r>
              <a:rPr lang="it-IT" b="1" dirty="0" err="1" smtClean="0">
                <a:solidFill>
                  <a:schemeClr val="accent6"/>
                </a:solidFill>
              </a:rPr>
              <a:t>Spotti</a:t>
            </a:r>
            <a:endParaRPr lang="it-IT" b="1" dirty="0" smtClean="0">
              <a:solidFill>
                <a:schemeClr val="accent6"/>
              </a:solidFill>
            </a:endParaRPr>
          </a:p>
          <a:p>
            <a:r>
              <a:rPr lang="it-IT" sz="1400" dirty="0"/>
              <a:t>f</a:t>
            </a:r>
            <a:r>
              <a:rPr lang="it-IT" sz="1400" dirty="0" smtClean="0"/>
              <a:t>iorenzaaugusta.spotti@unipr.it</a:t>
            </a:r>
            <a:r>
              <a:rPr lang="it-IT" sz="1400" dirty="0" smtClean="0">
                <a:solidFill>
                  <a:schemeClr val="accent6"/>
                </a:solidFill>
              </a:rPr>
              <a:t> </a:t>
            </a:r>
            <a:endParaRPr lang="it-IT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80068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</TotalTime>
  <Words>254</Words>
  <Application>Microsoft Office PowerPoint</Application>
  <PresentationFormat>Presentazione su schermo (4:3)</PresentationFormat>
  <Paragraphs>45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HelveticaNeueLT Std</vt:lpstr>
      <vt:lpstr>Office Theme</vt:lpstr>
      <vt:lpstr> Passato Presente Futuro</vt:lpstr>
      <vt:lpstr>PASSATO</vt:lpstr>
      <vt:lpstr>PASSATO</vt:lpstr>
      <vt:lpstr>PASSATO</vt:lpstr>
      <vt:lpstr>PRESENTE</vt:lpstr>
      <vt:lpstr>FUTURO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Cristina Castracani</cp:lastModifiedBy>
  <cp:revision>44</cp:revision>
  <dcterms:created xsi:type="dcterms:W3CDTF">2021-10-20T07:34:29Z</dcterms:created>
  <dcterms:modified xsi:type="dcterms:W3CDTF">2021-11-11T14:15:13Z</dcterms:modified>
</cp:coreProperties>
</file>