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35162401574798E-2"/>
          <c:y val="4.0558683528624288E-2"/>
          <c:w val="0.92687733759842517"/>
          <c:h val="0.90387857382636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Foglio1!$A$2:$A$6</c:f>
              <c:strCache>
                <c:ptCount val="5"/>
                <c:pt idx="0">
                  <c:v>2013-14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616</c:v>
                </c:pt>
                <c:pt idx="1">
                  <c:v>652</c:v>
                </c:pt>
                <c:pt idx="2">
                  <c:v>784</c:v>
                </c:pt>
                <c:pt idx="3">
                  <c:v>403</c:v>
                </c:pt>
                <c:pt idx="4">
                  <c:v>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D3-4105-98A7-F60AB019E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419048"/>
        <c:axId val="332416752"/>
      </c:barChart>
      <c:catAx>
        <c:axId val="33241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32416752"/>
        <c:crosses val="autoZero"/>
        <c:auto val="1"/>
        <c:lblAlgn val="ctr"/>
        <c:lblOffset val="100"/>
        <c:noMultiLvlLbl val="0"/>
      </c:catAx>
      <c:valAx>
        <c:axId val="33241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32419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08/11/2021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993891"/>
            <a:ext cx="7772400" cy="1175371"/>
          </a:xfrm>
        </p:spPr>
        <p:txBody>
          <a:bodyPr>
            <a:normAutofit/>
          </a:bodyPr>
          <a:lstStyle/>
          <a:p>
            <a:r>
              <a:rPr lang="it-IT" b="1" dirty="0"/>
              <a:t>Si fa presto a dire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4516460"/>
            <a:ext cx="6858000" cy="1175371"/>
          </a:xfrm>
        </p:spPr>
        <p:txBody>
          <a:bodyPr>
            <a:normAutofit/>
          </a:bodyPr>
          <a:lstStyle/>
          <a:p>
            <a:r>
              <a:rPr lang="it-IT" sz="2800" b="1" dirty="0">
                <a:solidFill>
                  <a:schemeClr val="accent6"/>
                </a:solidFill>
              </a:rPr>
              <a:t>L’esperienza del Museo di Storia Naturale della Maremma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ECB66F5-07FE-4EEA-8B19-A5700ECD0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696" y="1702133"/>
            <a:ext cx="2986606" cy="298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Problema &amp; Soluzione</a:t>
            </a:r>
            <a:endParaRPr lang="it-IT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C80AFE6-1CA9-41B3-8EF6-1BD5A4FA3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697" y="3871394"/>
            <a:ext cx="2986606" cy="2986606"/>
          </a:xfrm>
          <a:prstGeom prst="rect">
            <a:avLst/>
          </a:prstGeom>
        </p:spPr>
      </p:pic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FCD5558-2D27-4F30-AB6F-332D3148F18C}"/>
              </a:ext>
            </a:extLst>
          </p:cNvPr>
          <p:cNvSpPr/>
          <p:nvPr/>
        </p:nvSpPr>
        <p:spPr>
          <a:xfrm>
            <a:off x="628650" y="2716696"/>
            <a:ext cx="2279374" cy="1444487"/>
          </a:xfrm>
          <a:prstGeom prst="roundRect">
            <a:avLst/>
          </a:prstGeom>
          <a:noFill/>
          <a:ln w="3175">
            <a:solidFill>
              <a:srgbClr val="F8F8F8"/>
            </a:solidFill>
          </a:ln>
          <a:effectLst>
            <a:glow rad="1397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F4435C4A-5488-496A-965E-5D332FEF6E0E}"/>
              </a:ext>
            </a:extLst>
          </p:cNvPr>
          <p:cNvSpPr/>
          <p:nvPr/>
        </p:nvSpPr>
        <p:spPr>
          <a:xfrm>
            <a:off x="3432313" y="1542119"/>
            <a:ext cx="2279374" cy="1444487"/>
          </a:xfrm>
          <a:prstGeom prst="roundRect">
            <a:avLst/>
          </a:prstGeom>
          <a:noFill/>
          <a:ln w="3175">
            <a:solidFill>
              <a:srgbClr val="F8F8F8"/>
            </a:solidFill>
          </a:ln>
          <a:effectLst>
            <a:glow rad="1397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7B5BC01-60BD-42EC-B28A-892FC04D51E1}"/>
              </a:ext>
            </a:extLst>
          </p:cNvPr>
          <p:cNvSpPr/>
          <p:nvPr/>
        </p:nvSpPr>
        <p:spPr>
          <a:xfrm>
            <a:off x="6235976" y="2716696"/>
            <a:ext cx="2279374" cy="1444487"/>
          </a:xfrm>
          <a:prstGeom prst="roundRect">
            <a:avLst/>
          </a:prstGeom>
          <a:noFill/>
          <a:ln w="3175">
            <a:solidFill>
              <a:srgbClr val="F8F8F8"/>
            </a:solidFill>
          </a:ln>
          <a:effectLst>
            <a:glow rad="1397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46F194B-FEA7-434C-9D93-16A335AF38CC}"/>
              </a:ext>
            </a:extLst>
          </p:cNvPr>
          <p:cNvSpPr txBox="1"/>
          <p:nvPr/>
        </p:nvSpPr>
        <p:spPr>
          <a:xfrm>
            <a:off x="706067" y="2838774"/>
            <a:ext cx="2124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Scarsità di ricercatori professionisti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2C71FA4-4A61-4E43-8CAC-FB51AA628CB3}"/>
              </a:ext>
            </a:extLst>
          </p:cNvPr>
          <p:cNvSpPr txBox="1"/>
          <p:nvPr/>
        </p:nvSpPr>
        <p:spPr>
          <a:xfrm>
            <a:off x="3657600" y="1645343"/>
            <a:ext cx="182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Erosione della biodiversità</a:t>
            </a:r>
          </a:p>
          <a:p>
            <a:pPr algn="ctr"/>
            <a:endParaRPr lang="it-IT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89C6874-3342-4AB7-8071-604F7E30B470}"/>
              </a:ext>
            </a:extLst>
          </p:cNvPr>
          <p:cNvSpPr txBox="1"/>
          <p:nvPr/>
        </p:nvSpPr>
        <p:spPr>
          <a:xfrm>
            <a:off x="6337218" y="2838774"/>
            <a:ext cx="207689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300" b="1" dirty="0"/>
              <a:t>Gap tra società e Comunità Scientifica</a:t>
            </a:r>
          </a:p>
        </p:txBody>
      </p:sp>
      <p:sp>
        <p:nvSpPr>
          <p:cNvPr id="22" name="Freccia curva 21">
            <a:extLst>
              <a:ext uri="{FF2B5EF4-FFF2-40B4-BE49-F238E27FC236}">
                <a16:creationId xmlns:a16="http://schemas.microsoft.com/office/drawing/2014/main" id="{75300992-A26D-4D48-96BE-164351E91126}"/>
              </a:ext>
            </a:extLst>
          </p:cNvPr>
          <p:cNvSpPr/>
          <p:nvPr/>
        </p:nvSpPr>
        <p:spPr>
          <a:xfrm rot="10800000">
            <a:off x="6361043" y="4422772"/>
            <a:ext cx="1310361" cy="1194427"/>
          </a:xfrm>
          <a:prstGeom prst="ben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3" name="Freccia a destra 22">
            <a:extLst>
              <a:ext uri="{FF2B5EF4-FFF2-40B4-BE49-F238E27FC236}">
                <a16:creationId xmlns:a16="http://schemas.microsoft.com/office/drawing/2014/main" id="{253B40DB-A7E3-4EFE-87AB-A3E4B72EDCF5}"/>
              </a:ext>
            </a:extLst>
          </p:cNvPr>
          <p:cNvSpPr/>
          <p:nvPr/>
        </p:nvSpPr>
        <p:spPr>
          <a:xfrm rot="5400000">
            <a:off x="4025799" y="3305991"/>
            <a:ext cx="1092400" cy="558351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curva 24">
            <a:extLst>
              <a:ext uri="{FF2B5EF4-FFF2-40B4-BE49-F238E27FC236}">
                <a16:creationId xmlns:a16="http://schemas.microsoft.com/office/drawing/2014/main" id="{2C9CF661-0B61-4B92-8B2E-9D52E90ECF14}"/>
              </a:ext>
            </a:extLst>
          </p:cNvPr>
          <p:cNvSpPr/>
          <p:nvPr/>
        </p:nvSpPr>
        <p:spPr>
          <a:xfrm rot="10800000">
            <a:off x="1258929" y="4422772"/>
            <a:ext cx="1310361" cy="1194427"/>
          </a:xfrm>
          <a:prstGeom prst="bentArrow">
            <a:avLst/>
          </a:prstGeom>
          <a:solidFill>
            <a:srgbClr val="92D050"/>
          </a:solidFill>
          <a:ln>
            <a:solidFill>
              <a:schemeClr val="tx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/>
      <p:bldP spid="19" grpId="0"/>
      <p:bldP spid="20" grpId="0"/>
      <p:bldP spid="22" grpId="0" animBg="1"/>
      <p:bldP spid="23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13652"/>
            <a:ext cx="7886700" cy="123597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2903420-E2C2-4A54-9FF5-998E18EB00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4" y="951580"/>
            <a:ext cx="2653145" cy="1989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30D10F7-5C0C-40C0-8F58-1627884F4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230" y="3906312"/>
            <a:ext cx="2914804" cy="1943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A2D1B32-8B10-40B0-A77B-A503B413E1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69" y="1031639"/>
            <a:ext cx="2590937" cy="1943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A4A1434-0BAA-498F-A120-2FA3EFAB99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045" y="3889048"/>
            <a:ext cx="2590938" cy="1943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D63E499-08AA-4599-A1E7-58F4308323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598" y="1031638"/>
            <a:ext cx="2914440" cy="1943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0896A0E-01B0-4067-8B07-94532592C1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0" y="3916563"/>
            <a:ext cx="2798919" cy="1865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EE9DD2D-3EFB-4D4F-8E91-B6E56C666D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455" y="793264"/>
            <a:ext cx="1074174" cy="895948"/>
          </a:xfrm>
          <a:prstGeom prst="rect">
            <a:avLst/>
          </a:prstGeom>
        </p:spPr>
      </p:pic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326E7734-0C2F-422B-968E-BAD7ED3D1BCC}"/>
              </a:ext>
            </a:extLst>
          </p:cNvPr>
          <p:cNvSpPr/>
          <p:nvPr/>
        </p:nvSpPr>
        <p:spPr>
          <a:xfrm>
            <a:off x="2737739" y="1946509"/>
            <a:ext cx="376859" cy="360689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Freccia a destra 12">
            <a:extLst>
              <a:ext uri="{FF2B5EF4-FFF2-40B4-BE49-F238E27FC236}">
                <a16:creationId xmlns:a16="http://schemas.microsoft.com/office/drawing/2014/main" id="{906636CB-35AC-4BB0-8A39-85B8C3134668}"/>
              </a:ext>
            </a:extLst>
          </p:cNvPr>
          <p:cNvSpPr/>
          <p:nvPr/>
        </p:nvSpPr>
        <p:spPr>
          <a:xfrm rot="10800000">
            <a:off x="6065067" y="4606692"/>
            <a:ext cx="376859" cy="360689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37BD3E8E-FEC5-4103-9E36-2ECD62D1C28D}"/>
              </a:ext>
            </a:extLst>
          </p:cNvPr>
          <p:cNvSpPr/>
          <p:nvPr/>
        </p:nvSpPr>
        <p:spPr>
          <a:xfrm>
            <a:off x="6065067" y="1890620"/>
            <a:ext cx="376859" cy="360689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>
            <a:extLst>
              <a:ext uri="{FF2B5EF4-FFF2-40B4-BE49-F238E27FC236}">
                <a16:creationId xmlns:a16="http://schemas.microsoft.com/office/drawing/2014/main" id="{F928A499-DE15-46E6-9847-BF93F28E3246}"/>
              </a:ext>
            </a:extLst>
          </p:cNvPr>
          <p:cNvSpPr/>
          <p:nvPr/>
        </p:nvSpPr>
        <p:spPr>
          <a:xfrm rot="10800000">
            <a:off x="2816219" y="4668941"/>
            <a:ext cx="376859" cy="360689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a destra 15">
            <a:extLst>
              <a:ext uri="{FF2B5EF4-FFF2-40B4-BE49-F238E27FC236}">
                <a16:creationId xmlns:a16="http://schemas.microsoft.com/office/drawing/2014/main" id="{63579902-E5D7-45CF-9856-2265A1F88E51}"/>
              </a:ext>
            </a:extLst>
          </p:cNvPr>
          <p:cNvSpPr/>
          <p:nvPr/>
        </p:nvSpPr>
        <p:spPr>
          <a:xfrm rot="5400000">
            <a:off x="7575507" y="3295448"/>
            <a:ext cx="376859" cy="360689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7210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Dati</a:t>
            </a:r>
            <a:endParaRPr lang="it-IT" dirty="0"/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CD47A49B-2423-44CB-8027-73CF329BF7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4488650"/>
              </p:ext>
            </p:extLst>
          </p:nvPr>
        </p:nvGraphicFramePr>
        <p:xfrm>
          <a:off x="2478157" y="2029670"/>
          <a:ext cx="6450495" cy="4240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6F834A75-BF34-4A24-8B2C-1BEB8247E22C}"/>
              </a:ext>
            </a:extLst>
          </p:cNvPr>
          <p:cNvSpPr txBox="1"/>
          <p:nvPr/>
        </p:nvSpPr>
        <p:spPr>
          <a:xfrm>
            <a:off x="0" y="1219607"/>
            <a:ext cx="2334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N° totale di dati raccolti: 3041 taxa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262E79A-503B-41CB-9932-038504E790C0}"/>
              </a:ext>
            </a:extLst>
          </p:cNvPr>
          <p:cNvSpPr txBox="1"/>
          <p:nvPr/>
        </p:nvSpPr>
        <p:spPr>
          <a:xfrm>
            <a:off x="0" y="2545170"/>
            <a:ext cx="2093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2953 </a:t>
            </a:r>
            <a:r>
              <a:rPr lang="it-IT" sz="2000" b="1" dirty="0"/>
              <a:t>taxa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2004F718-E7BB-4799-BC55-25FAE297EB51}"/>
                  </a:ext>
                </a:extLst>
              </p:cNvPr>
              <p:cNvSpPr txBox="1"/>
              <p:nvPr/>
            </p:nvSpPr>
            <p:spPr>
              <a:xfrm>
                <a:off x="254756" y="3448118"/>
                <a:ext cx="15770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sz="28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it-IT" sz="2800" b="1" dirty="0"/>
                  <a:t> = 590,6</a:t>
                </a:r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2004F718-E7BB-4799-BC55-25FAE297E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756" y="3448118"/>
                <a:ext cx="1577009" cy="523220"/>
              </a:xfrm>
              <a:prstGeom prst="rect">
                <a:avLst/>
              </a:prstGeom>
              <a:blipFill>
                <a:blip r:embed="rId3"/>
                <a:stretch>
                  <a:fillRect t="-11765" r="-5039" b="-3411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FDBB162-8AA4-4908-8732-C211FEB355B3}"/>
              </a:ext>
            </a:extLst>
          </p:cNvPr>
          <p:cNvSpPr txBox="1"/>
          <p:nvPr/>
        </p:nvSpPr>
        <p:spPr>
          <a:xfrm>
            <a:off x="0" y="4706421"/>
            <a:ext cx="27043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- Database del MSNM</a:t>
            </a:r>
          </a:p>
          <a:p>
            <a:r>
              <a:rPr lang="it-IT" sz="1600" b="1" dirty="0"/>
              <a:t>- Piattaforma </a:t>
            </a:r>
            <a:r>
              <a:rPr lang="it-IT" sz="1600" b="1" dirty="0" err="1"/>
              <a:t>Re.Na.To</a:t>
            </a:r>
            <a:endParaRPr lang="it-IT" sz="1600" b="1" dirty="0"/>
          </a:p>
          <a:p>
            <a:r>
              <a:rPr lang="it-IT" sz="1600" b="1" dirty="0"/>
              <a:t>- Network Nazionale per la          Biodiversità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04CA1E2-5BB7-4FAD-AF74-D7D7FAE1DB95}"/>
              </a:ext>
            </a:extLst>
          </p:cNvPr>
          <p:cNvSpPr txBox="1"/>
          <p:nvPr/>
        </p:nvSpPr>
        <p:spPr>
          <a:xfrm>
            <a:off x="2698299" y="6181521"/>
            <a:ext cx="144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92D050"/>
                </a:solidFill>
              </a:rPr>
              <a:t>Oasi S. Felice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476A222-36EE-4F9A-BF8B-7A8CD9EE9A27}"/>
              </a:ext>
            </a:extLst>
          </p:cNvPr>
          <p:cNvSpPr txBox="1"/>
          <p:nvPr/>
        </p:nvSpPr>
        <p:spPr>
          <a:xfrm>
            <a:off x="4028661" y="2545170"/>
            <a:ext cx="1172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92D050"/>
                </a:solidFill>
              </a:rPr>
              <a:t>Torrente </a:t>
            </a:r>
            <a:r>
              <a:rPr lang="it-IT" b="1" dirty="0" err="1">
                <a:solidFill>
                  <a:srgbClr val="92D050"/>
                </a:solidFill>
              </a:rPr>
              <a:t>Trasubbie</a:t>
            </a:r>
            <a:endParaRPr lang="it-IT" b="1" dirty="0">
              <a:solidFill>
                <a:srgbClr val="92D050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0DCC137-77A9-44D9-BAFC-ECB49653E95B}"/>
              </a:ext>
            </a:extLst>
          </p:cNvPr>
          <p:cNvSpPr txBox="1"/>
          <p:nvPr/>
        </p:nvSpPr>
        <p:spPr>
          <a:xfrm>
            <a:off x="5188227" y="6165500"/>
            <a:ext cx="1384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92D050"/>
                </a:solidFill>
              </a:rPr>
              <a:t>Lago Accesa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E4E5B18-E67C-414B-BF05-BC6E164A78E5}"/>
              </a:ext>
            </a:extLst>
          </p:cNvPr>
          <p:cNvSpPr txBox="1"/>
          <p:nvPr/>
        </p:nvSpPr>
        <p:spPr>
          <a:xfrm>
            <a:off x="6433931" y="3786672"/>
            <a:ext cx="110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92D050"/>
                </a:solidFill>
              </a:rPr>
              <a:t>M. Labro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5835B62-D035-4066-A0AA-CE7D4188BF2D}"/>
              </a:ext>
            </a:extLst>
          </p:cNvPr>
          <p:cNvSpPr txBox="1"/>
          <p:nvPr/>
        </p:nvSpPr>
        <p:spPr>
          <a:xfrm>
            <a:off x="7785652" y="6165500"/>
            <a:ext cx="921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92D050"/>
                </a:solidFill>
              </a:rPr>
              <a:t>PRM</a:t>
            </a:r>
          </a:p>
        </p:txBody>
      </p:sp>
    </p:spTree>
    <p:extLst>
      <p:ext uri="{BB962C8B-B14F-4D97-AF65-F5344CB8AC3E}">
        <p14:creationId xmlns:p14="http://schemas.microsoft.com/office/powerpoint/2010/main" val="132279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8295"/>
            <a:ext cx="7886700" cy="908811"/>
          </a:xfrm>
        </p:spPr>
        <p:txBody>
          <a:bodyPr>
            <a:normAutofit/>
          </a:bodyPr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Impatti</a:t>
            </a:r>
            <a:endParaRPr lang="it-IT" sz="16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977D2B0-D3B2-4455-B17D-AC954E5FBB53}"/>
              </a:ext>
            </a:extLst>
          </p:cNvPr>
          <p:cNvSpPr txBox="1"/>
          <p:nvPr/>
        </p:nvSpPr>
        <p:spPr>
          <a:xfrm>
            <a:off x="0" y="1182231"/>
            <a:ext cx="2339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92D050"/>
                </a:solidFill>
              </a:rPr>
              <a:t>Scientifici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Lavori pubblicati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Implementazione delle conoscenze sulle aree di studio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482ED0C-A1C1-478B-8A7E-1194F066D5BD}"/>
              </a:ext>
            </a:extLst>
          </p:cNvPr>
          <p:cNvSpPr txBox="1"/>
          <p:nvPr/>
        </p:nvSpPr>
        <p:spPr>
          <a:xfrm>
            <a:off x="5884370" y="1182231"/>
            <a:ext cx="28531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92D050"/>
                </a:solidFill>
              </a:rPr>
              <a:t>Politici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Piani di gestione dei siti Rete Natura 2000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err="1"/>
              <a:t>Ascrivibilità</a:t>
            </a:r>
            <a:r>
              <a:rPr lang="it-IT" sz="2000" b="1" dirty="0"/>
              <a:t> SIR alla Rete Natura 2000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Caso: Val di </a:t>
            </a:r>
            <a:r>
              <a:rPr lang="it-IT" sz="2000" b="1" dirty="0" err="1"/>
              <a:t>Farma</a:t>
            </a:r>
            <a:endParaRPr lang="it-IT" sz="2000" b="1" dirty="0"/>
          </a:p>
          <a:p>
            <a:endParaRPr lang="it-IT" sz="2000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6C86558-3D76-4B02-9180-DCF3BD5BF94D}"/>
              </a:ext>
            </a:extLst>
          </p:cNvPr>
          <p:cNvSpPr txBox="1"/>
          <p:nvPr/>
        </p:nvSpPr>
        <p:spPr>
          <a:xfrm>
            <a:off x="0" y="4237624"/>
            <a:ext cx="27382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92D050"/>
                </a:solidFill>
              </a:rPr>
              <a:t>Sociali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≈ 1500 persone sul campo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Attività collaterali di CS (Incontri di CS)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4F4D853-2059-4F24-B280-6B12219DC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836" y="1386954"/>
            <a:ext cx="1981179" cy="197553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9BA3F49-B5EF-4E75-814C-A729AB96F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748" y="362683"/>
            <a:ext cx="2339537" cy="415917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1D64354-3FD4-417A-A085-AD4A3CCC10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04"/>
          <a:stretch/>
        </p:blipFill>
        <p:spPr>
          <a:xfrm>
            <a:off x="3531748" y="4343428"/>
            <a:ext cx="5205742" cy="2436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7E9B2F3-4CBB-4E98-B87A-A1DA3C74B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901" y="710497"/>
            <a:ext cx="1074174" cy="89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43715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Sfide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69278"/>
            <a:ext cx="7886700" cy="4351338"/>
          </a:xfrm>
        </p:spPr>
        <p:txBody>
          <a:bodyPr/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it-IT" dirty="0"/>
              <a:t> Dati </a:t>
            </a:r>
            <a:r>
              <a:rPr lang="it-IT" b="1" dirty="0">
                <a:solidFill>
                  <a:srgbClr val="92D050"/>
                </a:solidFill>
              </a:rPr>
              <a:t>quantitativi</a:t>
            </a:r>
          </a:p>
          <a:p>
            <a:endParaRPr lang="it-IT" b="1" dirty="0"/>
          </a:p>
          <a:p>
            <a:r>
              <a:rPr lang="it-IT" dirty="0"/>
              <a:t> Implementare la </a:t>
            </a:r>
            <a:r>
              <a:rPr lang="it-IT" b="1" dirty="0">
                <a:solidFill>
                  <a:srgbClr val="92D050"/>
                </a:solidFill>
              </a:rPr>
              <a:t>formazione</a:t>
            </a:r>
            <a:r>
              <a:rPr lang="it-IT" dirty="0"/>
              <a:t> dei Citizen Scientists</a:t>
            </a:r>
          </a:p>
          <a:p>
            <a:pPr marL="0" indent="0">
              <a:buNone/>
            </a:pPr>
            <a:endParaRPr lang="it-IT" b="1" dirty="0"/>
          </a:p>
          <a:p>
            <a:r>
              <a:rPr lang="it-IT" b="1" dirty="0"/>
              <a:t> </a:t>
            </a:r>
            <a:r>
              <a:rPr lang="it-IT" b="1" dirty="0">
                <a:solidFill>
                  <a:srgbClr val="92D050"/>
                </a:solidFill>
              </a:rPr>
              <a:t>Coinvolgere</a:t>
            </a:r>
            <a:r>
              <a:rPr lang="it-IT" dirty="0"/>
              <a:t> i Citizen Scientists in più fasi del processo scientifico</a:t>
            </a:r>
          </a:p>
          <a:p>
            <a:endParaRPr lang="it-IT" dirty="0"/>
          </a:p>
          <a:p>
            <a:r>
              <a:rPr lang="it-IT" dirty="0"/>
              <a:t> </a:t>
            </a:r>
            <a:r>
              <a:rPr lang="it-IT" b="1" dirty="0">
                <a:solidFill>
                  <a:srgbClr val="92D050"/>
                </a:solidFill>
              </a:rPr>
              <a:t>Raggiungere</a:t>
            </a:r>
            <a:r>
              <a:rPr lang="it-IT" dirty="0"/>
              <a:t> nuove realtà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4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E811B8-0328-48BB-9D7C-BEC3D64D5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400" b="1" dirty="0"/>
              <a:t>Grazie per l’attenzione!!</a:t>
            </a:r>
            <a:endParaRPr lang="it-IT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5347F5-3146-41DF-BCE5-326A4E638381}"/>
              </a:ext>
            </a:extLst>
          </p:cNvPr>
          <p:cNvSpPr txBox="1"/>
          <p:nvPr/>
        </p:nvSpPr>
        <p:spPr>
          <a:xfrm>
            <a:off x="0" y="3410903"/>
            <a:ext cx="239864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Foto di:</a:t>
            </a:r>
          </a:p>
          <a:p>
            <a:r>
              <a:rPr lang="it-IT" sz="1600" dirty="0"/>
              <a:t>Agostino </a:t>
            </a:r>
            <a:r>
              <a:rPr lang="it-IT" sz="1600" dirty="0" err="1"/>
              <a:t>Letardi</a:t>
            </a:r>
            <a:endParaRPr lang="it-IT" sz="1600" dirty="0"/>
          </a:p>
          <a:p>
            <a:r>
              <a:rPr lang="it-IT" sz="1600" dirty="0"/>
              <a:t>Delia Merola</a:t>
            </a:r>
          </a:p>
          <a:p>
            <a:r>
              <a:rPr lang="it-IT" sz="1600" dirty="0"/>
              <a:t>Giulio Nigro</a:t>
            </a:r>
          </a:p>
          <a:p>
            <a:r>
              <a:rPr lang="it-IT" sz="1600" dirty="0"/>
              <a:t>Marco Anselmi</a:t>
            </a:r>
          </a:p>
          <a:p>
            <a:r>
              <a:rPr lang="it-IT" sz="1600" dirty="0"/>
              <a:t>Matteo Franchi</a:t>
            </a:r>
          </a:p>
          <a:p>
            <a:r>
              <a:rPr lang="it-IT" sz="1600" dirty="0"/>
              <a:t>Paolo Fastelli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D8B9DC9-306B-45EE-8E04-61F318E77D3D}"/>
              </a:ext>
            </a:extLst>
          </p:cNvPr>
          <p:cNvSpPr txBox="1"/>
          <p:nvPr/>
        </p:nvSpPr>
        <p:spPr>
          <a:xfrm>
            <a:off x="0" y="5442228"/>
            <a:ext cx="706423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Bibliografia di riferimento:</a:t>
            </a:r>
          </a:p>
          <a:p>
            <a:r>
              <a:rPr lang="it-IT" sz="1400" dirty="0"/>
              <a:t>Sforzi A., Vitillo C. &amp; Anselmi M., 2019 - Report dei </a:t>
            </a:r>
            <a:r>
              <a:rPr lang="it-IT" sz="1400" dirty="0" err="1"/>
              <a:t>BioBlitz</a:t>
            </a:r>
            <a:r>
              <a:rPr lang="it-IT" sz="1400" dirty="0"/>
              <a:t> 2013-2018 del Museo di Storia Naturale della Maremma. Supplemento al n. 24 degli “Atti del Museo di Storia Naturale della Maremma”, 80 pp., 10.5281/zenodo.4783396 </a:t>
            </a:r>
          </a:p>
          <a:p>
            <a:r>
              <a:rPr lang="it-IT" sz="1400" dirty="0"/>
              <a:t>Sforzi A., Vitillo C., 2019 - Si fa presto a dire </a:t>
            </a:r>
            <a:r>
              <a:rPr lang="it-IT" sz="1400" dirty="0" err="1"/>
              <a:t>Bioblitz</a:t>
            </a:r>
            <a:r>
              <a:rPr lang="it-IT" sz="1400" dirty="0"/>
              <a:t>: caratteristiche, risultati e analisi critica dei </a:t>
            </a:r>
            <a:r>
              <a:rPr lang="it-IT" sz="1400" dirty="0" err="1"/>
              <a:t>Bioblitz</a:t>
            </a:r>
            <a:r>
              <a:rPr lang="it-IT" sz="1400" dirty="0"/>
              <a:t> 2013-2018 del Museo di Storia Naturale della Maremma 10.5281/zenodo.4770101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7D2665-D2C3-424B-A98B-CA1FB97295C5}"/>
              </a:ext>
            </a:extLst>
          </p:cNvPr>
          <p:cNvSpPr txBox="1"/>
          <p:nvPr/>
        </p:nvSpPr>
        <p:spPr>
          <a:xfrm>
            <a:off x="7554568" y="4795897"/>
            <a:ext cx="2398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Grafiche di:</a:t>
            </a:r>
          </a:p>
          <a:p>
            <a:r>
              <a:rPr lang="it-IT" dirty="0"/>
              <a:t>Marco Anselmi</a:t>
            </a:r>
          </a:p>
        </p:txBody>
      </p:sp>
    </p:spTree>
    <p:extLst>
      <p:ext uri="{BB962C8B-B14F-4D97-AF65-F5344CB8AC3E}">
        <p14:creationId xmlns:p14="http://schemas.microsoft.com/office/powerpoint/2010/main" val="1931406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668</TotalTime>
  <Words>260</Words>
  <Application>Microsoft Office PowerPoint</Application>
  <PresentationFormat>Presentazione su schermo (4:3)</PresentationFormat>
  <Paragraphs>53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Si fa presto a dire</vt:lpstr>
      <vt:lpstr>Problema &amp; Soluzione</vt:lpstr>
      <vt:lpstr>Metodologia </vt:lpstr>
      <vt:lpstr>Dati</vt:lpstr>
      <vt:lpstr>Impatti</vt:lpstr>
      <vt:lpstr>Sfide</vt:lpstr>
      <vt:lpstr>Grazie per l’attenzione!!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Chiara</cp:lastModifiedBy>
  <cp:revision>57</cp:revision>
  <dcterms:created xsi:type="dcterms:W3CDTF">2021-10-20T07:34:29Z</dcterms:created>
  <dcterms:modified xsi:type="dcterms:W3CDTF">2021-11-08T11:51:11Z</dcterms:modified>
</cp:coreProperties>
</file>