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8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456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pPr/>
              <a:t>09/11/21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pPr/>
              <a:t>09/11/21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pPr/>
              <a:t>‹#›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pPr/>
              <a:t>09/11/21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pPr/>
              <a:t>‹#›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pPr/>
              <a:t>09/11/21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pPr/>
              <a:t>‹#›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pPr/>
              <a:t>09/11/21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pPr/>
              <a:t>‹#›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pPr/>
              <a:t>‹#›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pPr/>
              <a:t>09/11/21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pPr/>
              <a:t>‹#›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pPr/>
              <a:t>09/11/21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pPr/>
              <a:t>‹#›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pPr/>
              <a:t>09/11/21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pPr/>
              <a:t>‹#›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pPr/>
              <a:t>09/11/21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pPr/>
              <a:t>09/11/21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pPr/>
              <a:t>09/11/21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bita@arpa.sicilia.i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Il progetto NOSE </a:t>
            </a:r>
            <a:br>
              <a:rPr lang="it-IT" dirty="0"/>
            </a:br>
            <a:r>
              <a:rPr lang="it-IT" dirty="0"/>
              <a:t>in Sicilia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19753"/>
            <a:ext cx="6858000" cy="1078819"/>
          </a:xfrm>
        </p:spPr>
        <p:txBody>
          <a:bodyPr>
            <a:normAutofit/>
          </a:bodyPr>
          <a:lstStyle/>
          <a:p>
            <a:r>
              <a:rPr lang="it-IT" dirty="0"/>
              <a:t>Anna Maria Abita, ARPA Sicilia (</a:t>
            </a:r>
            <a:r>
              <a:rPr lang="it-IT" sz="2000" dirty="0">
                <a:hlinkClick r:id="rId3"/>
              </a:rPr>
              <a:t>abita@arpa.sicilia.it</a:t>
            </a:r>
            <a:r>
              <a:rPr lang="it-IT" dirty="0"/>
              <a:t>)</a:t>
            </a:r>
          </a:p>
          <a:p>
            <a:r>
              <a:rPr lang="it-IT" dirty="0"/>
              <a:t>Paolo </a:t>
            </a:r>
            <a:r>
              <a:rPr lang="it-IT" dirty="0" err="1"/>
              <a:t>Bonasoni</a:t>
            </a:r>
            <a:r>
              <a:rPr lang="it-IT" dirty="0"/>
              <a:t>, CNR ISAC (</a:t>
            </a:r>
            <a:r>
              <a:rPr lang="it-IT" sz="2000" dirty="0">
                <a:hlinkClick r:id="rId3"/>
              </a:rPr>
              <a:t>p.bonasoni@isac.cnr.it</a:t>
            </a:r>
            <a:r>
              <a:rPr lang="it-IT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2577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it-IT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Network for </a:t>
            </a:r>
            <a:r>
              <a:rPr lang="it-IT" sz="36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Odour</a:t>
            </a:r>
            <a:r>
              <a:rPr lang="it-IT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sz="36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Sensitivity</a:t>
            </a:r>
            <a:endParaRPr lang="it-I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012" y="1617889"/>
            <a:ext cx="8364637" cy="1600362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de-DE" sz="1600" dirty="0">
                <a:sym typeface="Arial"/>
              </a:rPr>
              <a:t>E‘ </a:t>
            </a:r>
            <a:r>
              <a:rPr lang="de-DE" sz="1600" dirty="0" err="1">
                <a:sym typeface="Arial"/>
              </a:rPr>
              <a:t>un</a:t>
            </a:r>
            <a:r>
              <a:rPr lang="de-DE" sz="1600" dirty="0">
                <a:sym typeface="Arial"/>
              </a:rPr>
              <a:t> </a:t>
            </a:r>
            <a:r>
              <a:rPr lang="de-DE" sz="1600" dirty="0" err="1">
                <a:sym typeface="Arial"/>
              </a:rPr>
              <a:t>progetto</a:t>
            </a:r>
            <a:r>
              <a:rPr lang="de-DE" sz="1600" dirty="0">
                <a:sym typeface="Arial"/>
              </a:rPr>
              <a:t> </a:t>
            </a:r>
            <a:r>
              <a:rPr lang="de-DE" sz="1600" dirty="0" err="1">
                <a:sym typeface="Arial"/>
              </a:rPr>
              <a:t>Citizen</a:t>
            </a:r>
            <a:r>
              <a:rPr lang="de-DE" sz="1600" dirty="0">
                <a:sym typeface="Arial"/>
              </a:rPr>
              <a:t> Science </a:t>
            </a:r>
            <a:r>
              <a:rPr lang="de-DE" sz="1600" dirty="0" err="1">
                <a:sym typeface="Arial"/>
              </a:rPr>
              <a:t>che</a:t>
            </a:r>
            <a:r>
              <a:rPr lang="de-DE" sz="1600" dirty="0">
                <a:sym typeface="Arial"/>
              </a:rPr>
              <a:t> </a:t>
            </a:r>
            <a:r>
              <a:rPr lang="it-IT" sz="1600" dirty="0"/>
              <a:t>nasce nel 2019 dalla collaborazione tra CNR-ISAC e ARPA Sicilia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de-DE" sz="1600" dirty="0" err="1">
                <a:sym typeface="Arial"/>
              </a:rPr>
              <a:t>Consente</a:t>
            </a:r>
            <a:r>
              <a:rPr lang="de-DE" sz="1600" dirty="0">
                <a:sym typeface="Arial"/>
              </a:rPr>
              <a:t> di </a:t>
            </a:r>
            <a:r>
              <a:rPr lang="de-DE" sz="1600" dirty="0" err="1">
                <a:sym typeface="Arial"/>
              </a:rPr>
              <a:t>segnalare</a:t>
            </a:r>
            <a:r>
              <a:rPr lang="de-DE" sz="1600" dirty="0">
                <a:sym typeface="Arial"/>
              </a:rPr>
              <a:t> </a:t>
            </a:r>
            <a:r>
              <a:rPr lang="it-IT" sz="1600" dirty="0"/>
              <a:t>il disturbo olfattivo provocato dalle attività produttive nelle Aree ad Elevato Rischio di Crisi Ambientale (AERCA) e nella Macroarea catanese, continua </a:t>
            </a:r>
            <a:r>
              <a:rPr lang="it-IT" sz="1600" b="1" dirty="0"/>
              <a:t>fonte di disagio per la popolazione locale</a:t>
            </a:r>
            <a:r>
              <a:rPr lang="de-DE" sz="1600" dirty="0">
                <a:sym typeface="Arial"/>
              </a:rPr>
              <a:t>. </a:t>
            </a:r>
            <a:endParaRPr lang="it-IT" sz="1600" dirty="0">
              <a:sym typeface="Arial"/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236AD82D-4225-7A44-BF0C-DB197FECD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4864" y="68302"/>
            <a:ext cx="576263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943B0D13-3080-994B-85E3-28BA3B001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4816" y="51403"/>
            <a:ext cx="741362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780A7B-0693-A443-98BC-C9F5579B80A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60223" y="64669"/>
            <a:ext cx="1869062" cy="610515"/>
          </a:xfrm>
          <a:prstGeom prst="rect">
            <a:avLst/>
          </a:prstGeom>
        </p:spPr>
      </p:pic>
      <p:pic>
        <p:nvPicPr>
          <p:cNvPr id="11" name="Immagine 2">
            <a:extLst>
              <a:ext uri="{FF2B5EF4-FFF2-40B4-BE49-F238E27FC236}">
                <a16:creationId xmlns:a16="http://schemas.microsoft.com/office/drawing/2014/main" id="{E6D4853B-3D09-7647-9CD5-1B35BBB9C9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859" y="4222173"/>
            <a:ext cx="5427790" cy="2473958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A2EA1779-01B1-7A4E-8990-1A0979FF4D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-935" t="11881" r="935" b="45019"/>
          <a:stretch/>
        </p:blipFill>
        <p:spPr bwMode="auto">
          <a:xfrm>
            <a:off x="1584018" y="148450"/>
            <a:ext cx="1932066" cy="401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CEFF41A2-6B14-5E4B-82E3-248DD56F9F2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6518" y="3715527"/>
            <a:ext cx="2996796" cy="2994023"/>
          </a:xfrm>
          <a:prstGeom prst="rect">
            <a:avLst/>
          </a:prstGeom>
        </p:spPr>
      </p:pic>
      <p:sp>
        <p:nvSpPr>
          <p:cNvPr id="14" name="TextBox 10">
            <a:extLst>
              <a:ext uri="{FF2B5EF4-FFF2-40B4-BE49-F238E27FC236}">
                <a16:creationId xmlns:a16="http://schemas.microsoft.com/office/drawing/2014/main" id="{DFC92D90-EC44-5046-9CF9-4D71E779A037}"/>
              </a:ext>
            </a:extLst>
          </p:cNvPr>
          <p:cNvSpPr txBox="1"/>
          <p:nvPr/>
        </p:nvSpPr>
        <p:spPr>
          <a:xfrm>
            <a:off x="3754608" y="3576181"/>
            <a:ext cx="5165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it-IT" sz="1600" dirty="0">
                <a:cs typeface="Arial"/>
              </a:rPr>
              <a:t>Oltre 8000 segnalazioni (22 mesi attività AERCA SR)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it-IT" sz="1600" dirty="0">
                <a:cs typeface="Arial"/>
              </a:rPr>
              <a:t>800 segnalazioni: picco in un giorno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694742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1680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it-IT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Metodologia</a:t>
            </a:r>
            <a:br>
              <a:rPr lang="it-IT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it-IT" sz="3600" dirty="0"/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A1F0B989-F58B-254F-85D5-C2304A14B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4864" y="68302"/>
            <a:ext cx="576263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23152666-0601-BD4F-B838-EFB45CFEE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4816" y="51403"/>
            <a:ext cx="741362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30922C-3539-4B4D-B52B-FC40DEE5953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60223" y="64669"/>
            <a:ext cx="1869062" cy="610515"/>
          </a:xfrm>
          <a:prstGeom prst="rect">
            <a:avLst/>
          </a:prstGeom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B74819B7-1223-6942-976E-9AEDD3F2CD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-935" t="11881" r="935" b="45019"/>
          <a:stretch/>
        </p:blipFill>
        <p:spPr bwMode="auto">
          <a:xfrm>
            <a:off x="1584018" y="148450"/>
            <a:ext cx="1932066" cy="401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A5D4128-100E-0242-B944-E11832CB4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2995" y="1689065"/>
            <a:ext cx="4726457" cy="23171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1700" dirty="0" err="1">
                <a:sym typeface="Arial"/>
              </a:rPr>
              <a:t>Un</a:t>
            </a:r>
            <a:r>
              <a:rPr lang="de-DE" sz="1700" dirty="0">
                <a:sym typeface="Arial"/>
              </a:rPr>
              <a:t> </a:t>
            </a:r>
            <a:r>
              <a:rPr lang="de-DE" sz="1700" dirty="0" err="1">
                <a:sym typeface="Arial"/>
              </a:rPr>
              <a:t>sistema</a:t>
            </a:r>
            <a:r>
              <a:rPr lang="de-DE" sz="1700" dirty="0">
                <a:sym typeface="Arial"/>
              </a:rPr>
              <a:t> modulare </a:t>
            </a:r>
            <a:r>
              <a:rPr lang="de-DE" sz="1700" dirty="0" err="1">
                <a:sym typeface="Arial"/>
              </a:rPr>
              <a:t>che</a:t>
            </a:r>
            <a:r>
              <a:rPr lang="de-DE" sz="1700" dirty="0">
                <a:sym typeface="Arial"/>
              </a:rPr>
              <a:t> </a:t>
            </a:r>
            <a:r>
              <a:rPr lang="de-DE" sz="1700" dirty="0" err="1">
                <a:sym typeface="Arial"/>
              </a:rPr>
              <a:t>integra</a:t>
            </a:r>
            <a:r>
              <a:rPr lang="de-DE" sz="1700" dirty="0">
                <a:sym typeface="Arial"/>
              </a:rPr>
              <a:t> </a:t>
            </a:r>
            <a:r>
              <a:rPr lang="de-DE" sz="1700" dirty="0" err="1">
                <a:sym typeface="Arial"/>
              </a:rPr>
              <a:t>differenti</a:t>
            </a:r>
            <a:r>
              <a:rPr lang="de-DE" sz="1700" dirty="0">
                <a:sym typeface="Arial"/>
              </a:rPr>
              <a:t> </a:t>
            </a:r>
            <a:r>
              <a:rPr lang="de-DE" sz="1700" dirty="0" err="1">
                <a:sym typeface="Arial"/>
              </a:rPr>
              <a:t>matrici</a:t>
            </a:r>
            <a:r>
              <a:rPr lang="de-DE" sz="1700" dirty="0">
                <a:sym typeface="Arial"/>
              </a:rPr>
              <a:t> per </a:t>
            </a:r>
            <a:r>
              <a:rPr lang="de-DE" sz="1700" dirty="0" err="1">
                <a:sym typeface="Arial"/>
              </a:rPr>
              <a:t>un</a:t>
            </a:r>
            <a:r>
              <a:rPr lang="de-DE" sz="1700" dirty="0">
                <a:sym typeface="Arial"/>
              </a:rPr>
              <a:t> </a:t>
            </a:r>
            <a:r>
              <a:rPr lang="de-DE" sz="1700" dirty="0" err="1">
                <a:sym typeface="Arial"/>
              </a:rPr>
              <a:t>controllo</a:t>
            </a:r>
            <a:r>
              <a:rPr lang="de-DE" sz="1700" dirty="0">
                <a:sym typeface="Arial"/>
              </a:rPr>
              <a:t> in NRT </a:t>
            </a:r>
            <a:r>
              <a:rPr lang="de-DE" sz="1700" dirty="0" err="1">
                <a:sym typeface="Arial"/>
              </a:rPr>
              <a:t>dei</a:t>
            </a:r>
            <a:r>
              <a:rPr lang="de-DE" sz="1700" dirty="0">
                <a:sym typeface="Arial"/>
              </a:rPr>
              <a:t> </a:t>
            </a:r>
            <a:r>
              <a:rPr lang="de-DE" sz="1700" dirty="0" err="1">
                <a:sym typeface="Arial"/>
              </a:rPr>
              <a:t>miasmi</a:t>
            </a:r>
            <a:r>
              <a:rPr lang="de-DE" sz="1700" dirty="0">
                <a:sym typeface="Arial"/>
              </a:rPr>
              <a:t> </a:t>
            </a:r>
            <a:r>
              <a:rPr lang="de-DE" sz="1700" dirty="0" err="1">
                <a:sym typeface="Arial"/>
              </a:rPr>
              <a:t>olfattivi</a:t>
            </a:r>
            <a:endParaRPr lang="de-DE" sz="1700" dirty="0">
              <a:sym typeface="Arial"/>
            </a:endParaRPr>
          </a:p>
          <a:p>
            <a:pPr marL="0" indent="0">
              <a:buFont typeface="Quattrocento Sans"/>
              <a:buNone/>
            </a:pPr>
            <a:endParaRPr lang="de-DE" sz="800" dirty="0">
              <a:sym typeface="Arial"/>
            </a:endParaRPr>
          </a:p>
          <a:p>
            <a:pPr marL="0" indent="0">
              <a:buNone/>
            </a:pPr>
            <a:r>
              <a:rPr lang="it-IT" sz="1700" dirty="0">
                <a:sym typeface="Arial"/>
              </a:rPr>
              <a:t>Si basa e si attiva grazie alle </a:t>
            </a:r>
            <a:r>
              <a:rPr lang="it-IT" sz="1700" dirty="0" err="1">
                <a:sym typeface="Arial"/>
              </a:rPr>
              <a:t>s</a:t>
            </a:r>
            <a:r>
              <a:rPr lang="de-DE" sz="1700" dirty="0" err="1">
                <a:sym typeface="Arial"/>
              </a:rPr>
              <a:t>egnalazioni</a:t>
            </a:r>
            <a:r>
              <a:rPr lang="de-DE" sz="1700" dirty="0">
                <a:sym typeface="Arial"/>
              </a:rPr>
              <a:t> di </a:t>
            </a:r>
            <a:r>
              <a:rPr lang="de-DE" sz="1700" dirty="0" err="1">
                <a:sym typeface="Arial"/>
              </a:rPr>
              <a:t>miasmi</a:t>
            </a:r>
            <a:r>
              <a:rPr lang="de-DE" sz="1700" dirty="0">
                <a:sym typeface="Arial"/>
              </a:rPr>
              <a:t> </a:t>
            </a:r>
            <a:r>
              <a:rPr lang="de-DE" sz="1700" dirty="0" err="1">
                <a:sym typeface="Arial"/>
              </a:rPr>
              <a:t>olfattivi</a:t>
            </a:r>
            <a:r>
              <a:rPr lang="de-DE" sz="1700" dirty="0">
                <a:sym typeface="Arial"/>
              </a:rPr>
              <a:t> </a:t>
            </a:r>
            <a:r>
              <a:rPr lang="it-IT" sz="1700" dirty="0">
                <a:sym typeface="Arial"/>
              </a:rPr>
              <a:t>dei cittadini</a:t>
            </a:r>
            <a:r>
              <a:rPr lang="de-DE" sz="1700" dirty="0">
                <a:sym typeface="Arial"/>
              </a:rPr>
              <a:t>:</a:t>
            </a:r>
          </a:p>
          <a:p>
            <a:pPr marL="285750" indent="-285750"/>
            <a:r>
              <a:rPr lang="de-DE" sz="1700" b="1" dirty="0">
                <a:sym typeface="Arial"/>
              </a:rPr>
              <a:t>In tempo reale</a:t>
            </a:r>
          </a:p>
          <a:p>
            <a:pPr marL="285750" indent="-285750"/>
            <a:r>
              <a:rPr lang="de-DE" sz="1700" b="1" dirty="0" err="1">
                <a:sym typeface="Arial"/>
              </a:rPr>
              <a:t>Anonime</a:t>
            </a:r>
            <a:endParaRPr lang="de-DE" sz="1700" b="1" dirty="0">
              <a:sym typeface="Arial"/>
            </a:endParaRPr>
          </a:p>
          <a:p>
            <a:pPr marL="285750" indent="-285750"/>
            <a:r>
              <a:rPr lang="de-DE" sz="1700" b="1" dirty="0">
                <a:sym typeface="Arial"/>
              </a:rPr>
              <a:t>Geo-</a:t>
            </a:r>
            <a:r>
              <a:rPr lang="de-DE" sz="1700" b="1" dirty="0" err="1">
                <a:sym typeface="Arial"/>
              </a:rPr>
              <a:t>referenziate</a:t>
            </a:r>
            <a:endParaRPr lang="de-DE" sz="1700" dirty="0">
              <a:sym typeface="Arial"/>
            </a:endParaRPr>
          </a:p>
          <a:p>
            <a:endParaRPr lang="de-DE" dirty="0"/>
          </a:p>
        </p:txBody>
      </p:sp>
      <p:pic>
        <p:nvPicPr>
          <p:cNvPr id="32" name="Immagine 10">
            <a:extLst>
              <a:ext uri="{FF2B5EF4-FFF2-40B4-BE49-F238E27FC236}">
                <a16:creationId xmlns:a16="http://schemas.microsoft.com/office/drawing/2014/main" id="{582AB5C7-5821-E14B-81C9-10CA233AF8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882" y="3305014"/>
            <a:ext cx="2076405" cy="3552986"/>
          </a:xfrm>
          <a:prstGeom prst="rect">
            <a:avLst/>
          </a:prstGeom>
        </p:spPr>
      </p:pic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C072F903-6BDF-7149-8998-F03D87CE343F}"/>
              </a:ext>
            </a:extLst>
          </p:cNvPr>
          <p:cNvSpPr txBox="1">
            <a:spLocks/>
          </p:cNvSpPr>
          <p:nvPr/>
        </p:nvSpPr>
        <p:spPr>
          <a:xfrm>
            <a:off x="264222" y="4428181"/>
            <a:ext cx="5737060" cy="22813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buNone/>
            </a:pPr>
            <a:r>
              <a:rPr lang="it-IT" sz="1700" dirty="0">
                <a:solidFill>
                  <a:srgbClr val="000000"/>
                </a:solidFill>
              </a:rPr>
              <a:t>     Rileva la tua posizione garantendo l’anonimato</a:t>
            </a:r>
          </a:p>
          <a:p>
            <a:pPr marL="0" indent="0" fontAlgn="base">
              <a:spcBef>
                <a:spcPts val="0"/>
              </a:spcBef>
              <a:buNone/>
            </a:pPr>
            <a:endParaRPr lang="it-IT" sz="1700" dirty="0">
              <a:solidFill>
                <a:srgbClr val="000000"/>
              </a:solidFill>
            </a:endParaRPr>
          </a:p>
          <a:p>
            <a:pPr marL="223838" indent="-214313" fontAlgn="base">
              <a:spcBef>
                <a:spcPts val="0"/>
              </a:spcBef>
              <a:buNone/>
            </a:pPr>
            <a:r>
              <a:rPr lang="it-IT" sz="1700" dirty="0">
                <a:solidFill>
                  <a:srgbClr val="000000"/>
                </a:solidFill>
              </a:rPr>
              <a:t>1) Intensità: distinguibile, forte, molto forte</a:t>
            </a:r>
          </a:p>
          <a:p>
            <a:pPr marL="223838" indent="-214313" fontAlgn="base">
              <a:spcBef>
                <a:spcPts val="0"/>
              </a:spcBef>
              <a:buNone/>
            </a:pPr>
            <a:endParaRPr lang="it-IT" sz="1700" dirty="0">
              <a:solidFill>
                <a:srgbClr val="000000"/>
              </a:solidFill>
            </a:endParaRPr>
          </a:p>
          <a:p>
            <a:pPr marL="223838" indent="-214313" fontAlgn="base">
              <a:spcBef>
                <a:spcPts val="0"/>
              </a:spcBef>
              <a:buNone/>
            </a:pPr>
            <a:r>
              <a:rPr lang="it-IT" sz="1700" dirty="0">
                <a:solidFill>
                  <a:srgbClr val="000000"/>
                </a:solidFill>
              </a:rPr>
              <a:t>2) Disturbo percepito: b</a:t>
            </a:r>
            <a:r>
              <a:rPr lang="it-IT" sz="1700" dirty="0"/>
              <a:t>ruciore agli occhi, irritazione alla gola, difficoltà di respiro, mal di testa, irritazione al naso</a:t>
            </a:r>
            <a:endParaRPr lang="it-IT" sz="1700" dirty="0">
              <a:sym typeface="Quattrocento Sans"/>
            </a:endParaRPr>
          </a:p>
          <a:p>
            <a:pPr marL="223838" indent="-214313" fontAlgn="base">
              <a:spcBef>
                <a:spcPts val="0"/>
              </a:spcBef>
            </a:pPr>
            <a:endParaRPr lang="it-IT" sz="1800" dirty="0">
              <a:solidFill>
                <a:srgbClr val="000000"/>
              </a:solidFill>
            </a:endParaRPr>
          </a:p>
          <a:p>
            <a:pPr marL="223838" indent="-214313" fontAlgn="base">
              <a:spcBef>
                <a:spcPts val="0"/>
              </a:spcBef>
              <a:buNone/>
            </a:pPr>
            <a:r>
              <a:rPr lang="it-IT" sz="1700" dirty="0">
                <a:solidFill>
                  <a:srgbClr val="000000"/>
                </a:solidFill>
              </a:rPr>
              <a:t>3) Odore percepito: i</a:t>
            </a:r>
            <a:r>
              <a:rPr lang="it-IT" sz="1700" dirty="0"/>
              <a:t>drocarburi, solventi, zolfo, bruciato, fognatura, rifiuti in fermentazione</a:t>
            </a:r>
            <a:endParaRPr lang="de-DE" sz="1700" dirty="0">
              <a:sym typeface="Quattrocento Sans"/>
            </a:endParaRPr>
          </a:p>
          <a:p>
            <a:pPr marL="0" indent="0" fontAlgn="base">
              <a:spcBef>
                <a:spcPts val="0"/>
              </a:spcBef>
              <a:buNone/>
            </a:pPr>
            <a:endParaRPr lang="it-IT" sz="1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9" name="Immagine 38" descr="Immagine che contiene testo&#10;&#10;Descrizione generata automaticamente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30" y="1479590"/>
            <a:ext cx="3605465" cy="283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04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42" y="654653"/>
            <a:ext cx="8654143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Web </a:t>
            </a:r>
            <a:r>
              <a:rPr lang="it-IT" sz="3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</a:t>
            </a:r>
            <a:r>
              <a:rPr lang="it-IT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NOSE: segnalazioni, </a:t>
            </a:r>
            <a:r>
              <a:rPr lang="it-IT" sz="3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alert</a:t>
            </a:r>
            <a:r>
              <a:rPr lang="it-IT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campionamento e </a:t>
            </a:r>
            <a:r>
              <a:rPr lang="it-IT" sz="3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retrotraiettorie</a:t>
            </a:r>
            <a:endParaRPr lang="it-IT" sz="3200" dirty="0"/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A1F0B989-F58B-254F-85D5-C2304A14B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4864" y="68302"/>
            <a:ext cx="576263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23152666-0601-BD4F-B838-EFB45CFEE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4816" y="51403"/>
            <a:ext cx="741362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30922C-3539-4B4D-B52B-FC40DEE5953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60223" y="64669"/>
            <a:ext cx="1869062" cy="610515"/>
          </a:xfrm>
          <a:prstGeom prst="rect">
            <a:avLst/>
          </a:prstGeom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B74819B7-1223-6942-976E-9AEDD3F2CD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-935" t="11881" r="935" b="45019"/>
          <a:stretch/>
        </p:blipFill>
        <p:spPr bwMode="auto">
          <a:xfrm>
            <a:off x="1584018" y="148450"/>
            <a:ext cx="1932066" cy="401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Immagine 12">
            <a:extLst>
              <a:ext uri="{FF2B5EF4-FFF2-40B4-BE49-F238E27FC236}">
                <a16:creationId xmlns:a16="http://schemas.microsoft.com/office/drawing/2014/main" id="{6C2970A7-95E1-4F42-9195-8A931434727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4" r="30585"/>
          <a:stretch/>
        </p:blipFill>
        <p:spPr>
          <a:xfrm>
            <a:off x="260640" y="2208640"/>
            <a:ext cx="1323378" cy="1598948"/>
          </a:xfrm>
          <a:prstGeom prst="rect">
            <a:avLst/>
          </a:prstGeom>
        </p:spPr>
      </p:pic>
      <p:sp>
        <p:nvSpPr>
          <p:cNvPr id="36" name="Rettangolo 14">
            <a:extLst>
              <a:ext uri="{FF2B5EF4-FFF2-40B4-BE49-F238E27FC236}">
                <a16:creationId xmlns:a16="http://schemas.microsoft.com/office/drawing/2014/main" id="{803FD831-5440-A041-891B-D7D91F18CBCC}"/>
              </a:ext>
            </a:extLst>
          </p:cNvPr>
          <p:cNvSpPr/>
          <p:nvPr/>
        </p:nvSpPr>
        <p:spPr>
          <a:xfrm>
            <a:off x="630868" y="2856712"/>
            <a:ext cx="656006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60</a:t>
            </a:r>
          </a:p>
          <a:p>
            <a:pPr algn="ctr"/>
            <a:r>
              <a:rPr lang="it-IT" sz="1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MINUTI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0A45491E-7799-8343-81F7-A2FD71A9400B}"/>
              </a:ext>
            </a:extLst>
          </p:cNvPr>
          <p:cNvSpPr txBox="1">
            <a:spLocks/>
          </p:cNvSpPr>
          <p:nvPr/>
        </p:nvSpPr>
        <p:spPr>
          <a:xfrm>
            <a:off x="1948543" y="2587902"/>
            <a:ext cx="6400800" cy="13950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indent="0" algn="just">
              <a:buNone/>
              <a:defRPr/>
            </a:pPr>
            <a:r>
              <a:rPr lang="it-IT" sz="1800" dirty="0"/>
              <a:t>Quando le segnalazioni superano una soglia critica, scatta l’attività di campionamento dell’aria, in modalità manuale o automatica, tramite campionatori installati in aree, scelte in funzione delle segnalazioni arrivate attraverso il NOSE e delle conoscenze sulle pressioni presenti dei territori. Sui campioni di aria prelevati vengono effettuate delle analisi chimiche ed </a:t>
            </a:r>
            <a:r>
              <a:rPr lang="it-IT" sz="1800" dirty="0" err="1"/>
              <a:t>odorimetriche</a:t>
            </a:r>
            <a:r>
              <a:rPr lang="it-IT" sz="1800" dirty="0"/>
              <a:t>.</a:t>
            </a:r>
          </a:p>
        </p:txBody>
      </p:sp>
      <p:sp>
        <p:nvSpPr>
          <p:cNvPr id="38" name="Rettangolo 9">
            <a:extLst>
              <a:ext uri="{FF2B5EF4-FFF2-40B4-BE49-F238E27FC236}">
                <a16:creationId xmlns:a16="http://schemas.microsoft.com/office/drawing/2014/main" id="{A0283AAA-05F0-DE42-B5F3-38BA9C10550A}"/>
              </a:ext>
            </a:extLst>
          </p:cNvPr>
          <p:cNvSpPr/>
          <p:nvPr/>
        </p:nvSpPr>
        <p:spPr>
          <a:xfrm>
            <a:off x="2111834" y="2058907"/>
            <a:ext cx="6237509" cy="400110"/>
          </a:xfrm>
          <a:prstGeom prst="rect">
            <a:avLst/>
          </a:prstGeom>
          <a:solidFill>
            <a:srgbClr val="FF9900"/>
          </a:solidFill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70C0"/>
                </a:solidFill>
                <a:latin typeface="Lora"/>
                <a:sym typeface="Lora"/>
              </a:rPr>
              <a:t>Le soglie critiche per attivare i campionamenti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06B76F9C-F235-8540-BB82-A2B7E0CAF654}"/>
              </a:ext>
            </a:extLst>
          </p:cNvPr>
          <p:cNvSpPr txBox="1">
            <a:spLocks/>
          </p:cNvSpPr>
          <p:nvPr/>
        </p:nvSpPr>
        <p:spPr>
          <a:xfrm>
            <a:off x="4151783" y="4375160"/>
            <a:ext cx="4363566" cy="205678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indent="0" algn="just">
              <a:buNone/>
              <a:defRPr/>
            </a:pPr>
            <a:r>
              <a:rPr lang="it-IT" sz="5500" dirty="0"/>
              <a:t>Dalle segnalazioni dei cittadini, tramite il modello meteorologico MOLOCH, la WEB-APP genera in via sperimentale le “retro-traiettorie” volte ad identificare il percorso a ritroso compiuto dalle masse d’aria </a:t>
            </a:r>
            <a:r>
              <a:rPr lang="it-IT" sz="5500" dirty="0" err="1"/>
              <a:t>odorigene</a:t>
            </a:r>
            <a:r>
              <a:rPr lang="it-IT" sz="5500" dirty="0"/>
              <a:t>, al fine di stimare la relazione sorgente-recettore</a:t>
            </a:r>
          </a:p>
          <a:p>
            <a:pPr marL="76200" indent="0">
              <a:buNone/>
              <a:defRPr/>
            </a:pPr>
            <a:endParaRPr lang="it-IT" sz="7200" dirty="0"/>
          </a:p>
        </p:txBody>
      </p:sp>
      <p:pic>
        <p:nvPicPr>
          <p:cNvPr id="41" name="Immagine 12">
            <a:extLst>
              <a:ext uri="{FF2B5EF4-FFF2-40B4-BE49-F238E27FC236}">
                <a16:creationId xmlns:a16="http://schemas.microsoft.com/office/drawing/2014/main" id="{37CA65E5-209F-054B-89F0-0CAEB9407F61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2" r="14982"/>
          <a:stretch>
            <a:fillRect/>
          </a:stretch>
        </p:blipFill>
        <p:spPr>
          <a:xfrm>
            <a:off x="23503" y="3991775"/>
            <a:ext cx="3850081" cy="282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30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65465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Web </a:t>
            </a:r>
            <a:r>
              <a:rPr lang="it-IT" sz="3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</a:t>
            </a:r>
            <a:r>
              <a:rPr lang="it-IT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NOSE: schema di flusso</a:t>
            </a:r>
            <a:endParaRPr lang="it-IT" sz="3200" dirty="0"/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A1F0B989-F58B-254F-85D5-C2304A14B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4864" y="68302"/>
            <a:ext cx="576263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23152666-0601-BD4F-B838-EFB45CFEE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4816" y="51403"/>
            <a:ext cx="741362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30922C-3539-4B4D-B52B-FC40DEE5953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60223" y="64669"/>
            <a:ext cx="1869062" cy="610515"/>
          </a:xfrm>
          <a:prstGeom prst="rect">
            <a:avLst/>
          </a:prstGeom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B74819B7-1223-6942-976E-9AEDD3F2CD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-935" t="11881" r="935" b="45019"/>
          <a:stretch/>
        </p:blipFill>
        <p:spPr bwMode="auto">
          <a:xfrm>
            <a:off x="1584018" y="148450"/>
            <a:ext cx="1932066" cy="401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magine 14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13254" y="1746421"/>
            <a:ext cx="6870357" cy="4753233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2130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57881"/>
            <a:ext cx="7886700" cy="1293342"/>
          </a:xfrm>
        </p:spPr>
        <p:txBody>
          <a:bodyPr>
            <a:normAutofit/>
          </a:bodyPr>
          <a:lstStyle/>
          <a:p>
            <a:pPr algn="ctr"/>
            <a:r>
              <a:rPr lang="it-IT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Impatti (scientifici, sociali, politici, ambientali, economici)</a:t>
            </a:r>
            <a:endParaRPr lang="it-IT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1223"/>
            <a:ext cx="8063289" cy="4351338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it-IT" sz="2400" dirty="0">
                <a:cs typeface="Arial"/>
              </a:rPr>
              <a:t>Permette di individuare le molecole odorigene (analisi chimica) e l’intensità </a:t>
            </a:r>
            <a:r>
              <a:rPr lang="it-IT" sz="2400" dirty="0" err="1">
                <a:cs typeface="Arial"/>
              </a:rPr>
              <a:t>odorimetrica</a:t>
            </a:r>
            <a:r>
              <a:rPr lang="it-IT" sz="2400" dirty="0">
                <a:cs typeface="Arial"/>
              </a:rPr>
              <a:t> (analisi olfattometrica)</a:t>
            </a:r>
          </a:p>
          <a:p>
            <a:pPr>
              <a:defRPr/>
            </a:pPr>
            <a:r>
              <a:rPr lang="it-IT" sz="2400" dirty="0">
                <a:cs typeface="Arial"/>
              </a:rPr>
              <a:t>E’ uno strumento che indirizza le attività di controllo sul territorio, ipotizzando l’area di provenienza delle sorgenti emissive</a:t>
            </a:r>
          </a:p>
          <a:p>
            <a:pPr>
              <a:defRPr/>
            </a:pPr>
            <a:r>
              <a:rPr lang="it-IT" sz="2400" dirty="0">
                <a:cs typeface="Arial"/>
              </a:rPr>
              <a:t>Instaura un rapporto di collaborazione tra ARPA Sicilia e i cittadini, che sono informati della attività tramite Report periodici</a:t>
            </a:r>
          </a:p>
          <a:p>
            <a:pPr>
              <a:defRPr/>
            </a:pPr>
            <a:r>
              <a:rPr lang="it-IT" sz="2400" dirty="0"/>
              <a:t>E’ propedeutica all’attuazione di misure strutturali per la riduzione delle emissioni per eliminare o almeno ridurre le molestie olfattive</a:t>
            </a:r>
          </a:p>
          <a:p>
            <a:pPr>
              <a:defRPr/>
            </a:pPr>
            <a:r>
              <a:rPr lang="it-IT" sz="2400" dirty="0">
                <a:cs typeface="Arial"/>
              </a:rPr>
              <a:t>La APP costituisce un deterrente per le aziende</a:t>
            </a:r>
          </a:p>
          <a:p>
            <a:pPr>
              <a:defRPr/>
            </a:pPr>
            <a:endParaRPr lang="it-IT" sz="2400" dirty="0">
              <a:cs typeface="Arial"/>
            </a:endParaRP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AD31CDF5-E97A-1F4A-AB60-990633876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4864" y="68302"/>
            <a:ext cx="576263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3B386670-5CB7-2749-A709-305E438F7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4816" y="51403"/>
            <a:ext cx="741362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0DE48B-FC97-FD4F-A1EA-ADCBD49D985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60223" y="64669"/>
            <a:ext cx="1869062" cy="610515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4DAD5851-7363-EE43-98A7-60984821D8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-935" t="11881" r="935" b="45019"/>
          <a:stretch/>
        </p:blipFill>
        <p:spPr bwMode="auto">
          <a:xfrm>
            <a:off x="1584018" y="148450"/>
            <a:ext cx="1932066" cy="401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1493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066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it-IT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Sfide</a:t>
            </a:r>
            <a:endParaRPr lang="it-I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7475"/>
            <a:ext cx="7662595" cy="4883925"/>
          </a:xfrm>
        </p:spPr>
        <p:txBody>
          <a:bodyPr>
            <a:normAutofit fontScale="62500" lnSpcReduction="20000"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it-IT" sz="3800" dirty="0"/>
              <a:t>Difficoltà affrontate o da affrontare</a:t>
            </a:r>
            <a:r>
              <a:rPr lang="it-IT" sz="3400" dirty="0"/>
              <a:t>:</a:t>
            </a:r>
          </a:p>
          <a:p>
            <a:pPr marL="733425" indent="-457200">
              <a:buFont typeface="Symbol" pitchFamily="2" charset="2"/>
              <a:buChar char="-"/>
            </a:pPr>
            <a:r>
              <a:rPr lang="it-IT" sz="3400" dirty="0"/>
              <a:t>Coinvolgere cittadini in tutte le AERCA (4000 utenti AERCA SR - 240 AERCA Valle del Mela)</a:t>
            </a:r>
          </a:p>
          <a:p>
            <a:pPr marL="733425" indent="-457200">
              <a:buFont typeface="Symbol" pitchFamily="2" charset="2"/>
              <a:buChar char="-"/>
            </a:pPr>
            <a:r>
              <a:rPr lang="it-IT" sz="3400" dirty="0"/>
              <a:t>Mantenere attiva la fiducia dei cittadini, considerato che l’attuazione di misure strutturali per la riduzione delle emissioni è un processo lento</a:t>
            </a:r>
          </a:p>
          <a:p>
            <a:pPr marL="0" indent="0">
              <a:buNone/>
            </a:pPr>
            <a:endParaRPr lang="it-IT" sz="3400" dirty="0"/>
          </a:p>
          <a:p>
            <a:r>
              <a:rPr lang="it-IT" sz="3800" dirty="0"/>
              <a:t>Opportunità di sviluppo del progetto</a:t>
            </a:r>
            <a:r>
              <a:rPr lang="it-IT" sz="3400" dirty="0"/>
              <a:t>:</a:t>
            </a:r>
          </a:p>
          <a:p>
            <a:pPr marL="681037" indent="-457200">
              <a:buFont typeface="Symbol" pitchFamily="2" charset="2"/>
              <a:buChar char="-"/>
            </a:pPr>
            <a:r>
              <a:rPr lang="it-IT" sz="3400" dirty="0"/>
              <a:t>Perfezionamento web-</a:t>
            </a:r>
            <a:r>
              <a:rPr lang="it-IT" sz="3400" dirty="0" err="1"/>
              <a:t>app</a:t>
            </a:r>
            <a:r>
              <a:rPr lang="it-IT" sz="3400" dirty="0"/>
              <a:t> (upgrade scientifici, suggerimenti cittadini)</a:t>
            </a:r>
          </a:p>
          <a:p>
            <a:pPr marL="681037" indent="-457200">
              <a:buFont typeface="Symbol" pitchFamily="2" charset="2"/>
              <a:buChar char="-"/>
            </a:pPr>
            <a:r>
              <a:rPr lang="it-IT" sz="3400" dirty="0"/>
              <a:t>Estendere il progetto a tutto il territorio nazionale attraverso coordinamento SNPA</a:t>
            </a:r>
          </a:p>
          <a:p>
            <a:pPr marL="681037" indent="-457200">
              <a:buFont typeface="Symbol" pitchFamily="2" charset="2"/>
              <a:buChar char="-"/>
            </a:pPr>
            <a:r>
              <a:rPr lang="it-IT" sz="3400" spc="-10" dirty="0"/>
              <a:t>Implementazione retrotraiettorie con un modello lagrangiano </a:t>
            </a:r>
            <a:r>
              <a:rPr lang="it-IT" sz="3400" spc="-10" dirty="0" err="1"/>
              <a:t>backward</a:t>
            </a:r>
            <a:endParaRPr lang="it-IT" sz="3400" spc="-10" dirty="0"/>
          </a:p>
          <a:p>
            <a:pPr marL="681037" indent="-457200">
              <a:buFont typeface="Symbol" pitchFamily="2" charset="2"/>
              <a:buChar char="-"/>
            </a:pPr>
            <a:r>
              <a:rPr lang="it-IT" sz="3400" spc="-10" dirty="0"/>
              <a:t>Input da prodotti satellitari</a:t>
            </a:r>
            <a:endParaRPr lang="it-IT" dirty="0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751B7D2D-9953-A148-A030-964EC8B96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4864" y="68302"/>
            <a:ext cx="576263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F811B2E8-2321-4648-95A1-9C9FAA00E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4816" y="51403"/>
            <a:ext cx="741362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222947-9FF4-704D-9B6F-953734C72E2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60223" y="64669"/>
            <a:ext cx="1869062" cy="610515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CB7F331A-CAE2-4446-B6A3-C07B49EFBE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-935" t="11881" r="935" b="45019"/>
          <a:stretch/>
        </p:blipFill>
        <p:spPr bwMode="auto">
          <a:xfrm>
            <a:off x="1584018" y="148450"/>
            <a:ext cx="1932066" cy="401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3727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</TotalTime>
  <Words>513</Words>
  <Application>Microsoft Macintosh PowerPoint</Application>
  <PresentationFormat>On-screen Show (4:3)</PresentationFormat>
  <Paragraphs>47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Arial Rounded MT Bold</vt:lpstr>
      <vt:lpstr>Calibri</vt:lpstr>
      <vt:lpstr>Calibri Light</vt:lpstr>
      <vt:lpstr>Lora</vt:lpstr>
      <vt:lpstr>Quattrocento Sans</vt:lpstr>
      <vt:lpstr>Symbol</vt:lpstr>
      <vt:lpstr>Wingdings</vt:lpstr>
      <vt:lpstr>Office Theme</vt:lpstr>
      <vt:lpstr>Il progetto NOSE  in Sicilia</vt:lpstr>
      <vt:lpstr>Network for Odour Sensitivity</vt:lpstr>
      <vt:lpstr>Metodologia </vt:lpstr>
      <vt:lpstr>Web App NOSE: segnalazioni, alert, campionamento e retrotraiettorie</vt:lpstr>
      <vt:lpstr>Web App NOSE: schema di flusso</vt:lpstr>
      <vt:lpstr>Impatti (scientifici, sociali, politici, ambientali, economici)</vt:lpstr>
      <vt:lpstr>Sfide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Microsoft Office User</cp:lastModifiedBy>
  <cp:revision>32</cp:revision>
  <dcterms:created xsi:type="dcterms:W3CDTF">2021-10-20T07:34:29Z</dcterms:created>
  <dcterms:modified xsi:type="dcterms:W3CDTF">2021-11-09T16:23:17Z</dcterms:modified>
</cp:coreProperties>
</file>