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63" r:id="rId3"/>
    <p:sldId id="262" r:id="rId4"/>
    <p:sldId id="281" r:id="rId5"/>
    <p:sldId id="264" r:id="rId6"/>
    <p:sldId id="266" r:id="rId7"/>
    <p:sldId id="258" r:id="rId8"/>
    <p:sldId id="267" r:id="rId9"/>
    <p:sldId id="265" r:id="rId10"/>
    <p:sldId id="280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9D52"/>
    <a:srgbClr val="FFFFFF"/>
    <a:srgbClr val="79AF5A"/>
    <a:srgbClr val="6B9B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2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3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528A-9CC0-429D-B528-8A25F06FB631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DE60C-4E76-44D3-879F-120EDBF0E3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73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998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71216" y="-165100"/>
            <a:ext cx="490591" cy="8899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10" y="5920740"/>
            <a:ext cx="1373188" cy="937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9" y="202064"/>
            <a:ext cx="3089564" cy="13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3" y="482226"/>
            <a:ext cx="2803308" cy="721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540" y="390319"/>
            <a:ext cx="2888136" cy="629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90" y="5349875"/>
            <a:ext cx="5366620" cy="243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7" y="5991787"/>
            <a:ext cx="1351477" cy="748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17" y="6342607"/>
            <a:ext cx="1709698" cy="3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1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0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76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42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3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3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7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86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77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DAC8E-4D6C-4221-BBAF-6DA0FF8759C6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54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lifewatchitalia@unisalento.i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lifewatchitaly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518" y="1122363"/>
            <a:ext cx="8081682" cy="2387600"/>
          </a:xfrm>
        </p:spPr>
        <p:txBody>
          <a:bodyPr>
            <a:normAutofit/>
          </a:bodyPr>
          <a:lstStyle/>
          <a:p>
            <a:r>
              <a:rPr lang="it-IT" sz="4800" dirty="0"/>
              <a:t>Servizi e strumenti per la </a:t>
            </a:r>
            <a:r>
              <a:rPr lang="it-IT" sz="4800" dirty="0" err="1"/>
              <a:t>citizen</a:t>
            </a:r>
            <a:r>
              <a:rPr lang="it-IT" sz="4800" dirty="0"/>
              <a:t> science: la nuova piattaforma CS di </a:t>
            </a:r>
            <a:r>
              <a:rPr lang="it-IT" sz="4800" dirty="0" err="1"/>
              <a:t>LifeWatch</a:t>
            </a:r>
            <a:r>
              <a:rPr lang="it-IT" sz="4800" dirty="0"/>
              <a:t> </a:t>
            </a:r>
            <a:r>
              <a:rPr lang="it-IT" sz="4800" dirty="0" err="1"/>
              <a:t>ltalia</a:t>
            </a:r>
            <a:r>
              <a:rPr lang="it-IT" sz="4800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b="1" dirty="0"/>
              <a:t>Alberto </a:t>
            </a:r>
            <a:r>
              <a:rPr lang="it-IT" b="1" dirty="0" err="1"/>
              <a:t>Basset</a:t>
            </a:r>
            <a:r>
              <a:rPr lang="it-IT" b="1" dirty="0"/>
              <a:t> </a:t>
            </a:r>
            <a:r>
              <a:rPr lang="it-IT" dirty="0"/>
              <a:t>–</a:t>
            </a:r>
          </a:p>
          <a:p>
            <a:r>
              <a:rPr lang="it-IT" dirty="0"/>
              <a:t>Università del Salento &amp; </a:t>
            </a:r>
            <a:r>
              <a:rPr lang="it-IT" dirty="0" err="1"/>
              <a:t>LifeWatch</a:t>
            </a:r>
            <a:r>
              <a:rPr lang="it-IT" dirty="0"/>
              <a:t> Italia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4931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03041"/>
            <a:ext cx="7886700" cy="870757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</a:rPr>
              <a:t>Chi siamo: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</a:rPr>
              <a:t>LifeWatch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</a:rPr>
              <a:t> ERIC</a:t>
            </a: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7CA5095-F30A-ED4A-9D52-70AF1ACA5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7697"/>
            <a:ext cx="8703803" cy="560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756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03041"/>
            <a:ext cx="7886700" cy="132556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</a:rPr>
              <a:t>Chi siamo: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</a:rPr>
              <a:t>LifeWatch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</a:rPr>
              <a:t> Italia</a:t>
            </a: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56BCA6A-9FB1-2649-9ED0-F8DA8328F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49" y="3119704"/>
            <a:ext cx="8750300" cy="3759200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322AC296-50FC-F049-A8E3-A8AE8D15A20D}"/>
              </a:ext>
            </a:extLst>
          </p:cNvPr>
          <p:cNvSpPr/>
          <p:nvPr/>
        </p:nvSpPr>
        <p:spPr>
          <a:xfrm>
            <a:off x="150849" y="1820186"/>
            <a:ext cx="85273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latin typeface="Calibri"/>
                <a:cs typeface="Calibri"/>
              </a:rPr>
              <a:t>Il Comitato Nazionale di Supporto </a:t>
            </a:r>
            <a:r>
              <a:rPr lang="it-IT" b="1" dirty="0" err="1">
                <a:latin typeface="Calibri"/>
                <a:cs typeface="Calibri"/>
              </a:rPr>
              <a:t>LifeWatch</a:t>
            </a:r>
            <a:r>
              <a:rPr lang="it-IT" b="1" dirty="0">
                <a:latin typeface="Calibri"/>
                <a:cs typeface="Calibri"/>
              </a:rPr>
              <a:t>-ITA </a:t>
            </a:r>
            <a:r>
              <a:rPr lang="it-IT" dirty="0">
                <a:latin typeface="Calibri"/>
                <a:cs typeface="Calibri"/>
              </a:rPr>
              <a:t>si è </a:t>
            </a:r>
            <a:r>
              <a:rPr lang="it-IT" dirty="0" err="1">
                <a:latin typeface="Calibri"/>
                <a:cs typeface="Calibri"/>
              </a:rPr>
              <a:t>constituito</a:t>
            </a:r>
            <a:r>
              <a:rPr lang="it-IT" dirty="0">
                <a:latin typeface="Calibri"/>
                <a:cs typeface="Calibri"/>
              </a:rPr>
              <a:t> come </a:t>
            </a:r>
            <a:r>
              <a:rPr lang="it-IT" b="1" dirty="0">
                <a:latin typeface="Calibri"/>
                <a:cs typeface="Calibri"/>
              </a:rPr>
              <a:t>Joint </a:t>
            </a:r>
            <a:r>
              <a:rPr lang="it-IT" b="1" dirty="0" err="1">
                <a:latin typeface="Calibri"/>
                <a:cs typeface="Calibri"/>
              </a:rPr>
              <a:t>Research</a:t>
            </a:r>
            <a:r>
              <a:rPr lang="it-IT" b="1" dirty="0">
                <a:latin typeface="Calibri"/>
                <a:cs typeface="Calibri"/>
              </a:rPr>
              <a:t> Unit</a:t>
            </a:r>
            <a:r>
              <a:rPr lang="it-IT" dirty="0">
                <a:latin typeface="Calibri"/>
                <a:cs typeface="Calibri"/>
              </a:rPr>
              <a:t> (JRU) nel 2010, con 9 membri fondatori e sotto la guida del CNR.</a:t>
            </a:r>
            <a:r>
              <a:rPr lang="it-IT" b="1" dirty="0">
                <a:latin typeface="Calibri"/>
                <a:cs typeface="Calibri"/>
              </a:rPr>
              <a:t> </a:t>
            </a:r>
            <a:r>
              <a:rPr lang="it-IT" dirty="0">
                <a:latin typeface="Calibri"/>
                <a:cs typeface="Calibri"/>
              </a:rPr>
              <a:t>Ad oggi, la JRU conta 35 membri tra cui istituto di ricercar, </a:t>
            </a:r>
            <a:r>
              <a:rPr lang="it-IT" dirty="0" err="1">
                <a:latin typeface="Calibri"/>
                <a:cs typeface="Calibri"/>
              </a:rPr>
              <a:t>univeristà</a:t>
            </a:r>
            <a:r>
              <a:rPr lang="it-IT" dirty="0">
                <a:latin typeface="Calibri"/>
                <a:cs typeface="Calibri"/>
              </a:rPr>
              <a:t>, associazioni e soggetti privati, e si adopera per rafforzare la ricerca scientifica su biodiversità ed ecosistemi.</a:t>
            </a:r>
            <a:endParaRPr lang="it-IT" b="1" dirty="0">
              <a:latin typeface="Calibri"/>
              <a:cs typeface="Calibri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35067C9-916D-F74B-8303-14B2D7D21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" y="3318083"/>
            <a:ext cx="8656693" cy="353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49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DA6C22E0-192F-EB49-AF17-1A008E7E4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30919"/>
            <a:ext cx="7886700" cy="784700"/>
          </a:xfrm>
        </p:spPr>
        <p:txBody>
          <a:bodyPr>
            <a:normAutofit/>
          </a:bodyPr>
          <a:lstStyle/>
          <a:p>
            <a:pPr algn="ctr"/>
            <a:r>
              <a:rPr lang="it-IT" sz="3600" dirty="0">
                <a:solidFill>
                  <a:srgbClr val="000000"/>
                </a:solidFill>
                <a:latin typeface="Arial" panose="020B0604020202020204" pitchFamily="34" charset="0"/>
              </a:rPr>
              <a:t>Una Infrastruttura per la Biodiversità</a:t>
            </a:r>
            <a:endParaRPr lang="it-IT" sz="36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736BD9B-9982-414E-8C22-A10A2148FF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56" y="599275"/>
            <a:ext cx="7799294" cy="582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889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937385"/>
            <a:ext cx="8149590" cy="719294"/>
          </a:xfrm>
        </p:spPr>
        <p:txBody>
          <a:bodyPr>
            <a:normAutofit/>
          </a:bodyPr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Piattaforma </a:t>
            </a:r>
            <a:r>
              <a:rPr lang="it-IT" sz="44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LifeWatch</a:t>
            </a:r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per la CS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642" y="1699705"/>
            <a:ext cx="7692391" cy="1435381"/>
          </a:xfrm>
        </p:spPr>
        <p:txBody>
          <a:bodyPr>
            <a:noAutofit/>
          </a:bodyPr>
          <a:lstStyle/>
          <a:p>
            <a:pPr>
              <a:buFont typeface="Font di sistema regolare"/>
              <a:buChar char="⇒"/>
            </a:pPr>
            <a:r>
              <a:rPr lang="it-IT" sz="2000" dirty="0"/>
              <a:t>sezione dedicata alle conoscenze di base sulla </a:t>
            </a:r>
            <a:r>
              <a:rPr lang="it-IT" sz="2000" i="1" dirty="0" err="1"/>
              <a:t>citizen</a:t>
            </a:r>
            <a:r>
              <a:rPr lang="it-IT" sz="2000" i="1" dirty="0"/>
              <a:t> science</a:t>
            </a:r>
            <a:r>
              <a:rPr lang="it-IT" sz="2000" dirty="0"/>
              <a:t>, le sue potenzialità e le sue applicazioni;</a:t>
            </a:r>
          </a:p>
          <a:p>
            <a:pPr>
              <a:buFont typeface="Font di sistema regolare"/>
              <a:buChar char="⇒"/>
            </a:pPr>
            <a:r>
              <a:rPr lang="it-IT" sz="2000" dirty="0"/>
              <a:t>sezione dedicata alle </a:t>
            </a:r>
            <a:r>
              <a:rPr lang="it-IT" sz="2000" i="1" dirty="0"/>
              <a:t>best </a:t>
            </a:r>
            <a:r>
              <a:rPr lang="it-IT" sz="2000" i="1" dirty="0" err="1"/>
              <a:t>practices</a:t>
            </a:r>
            <a:r>
              <a:rPr lang="it-IT" sz="2000" i="1" dirty="0"/>
              <a:t> </a:t>
            </a:r>
            <a:r>
              <a:rPr lang="it-IT" sz="2000" dirty="0"/>
              <a:t>e ai tutorial sullo sviluppo e la gestione di attività di </a:t>
            </a:r>
            <a:r>
              <a:rPr lang="it-IT" sz="2000" i="1" dirty="0" err="1"/>
              <a:t>citizen</a:t>
            </a:r>
            <a:r>
              <a:rPr lang="it-IT" sz="2000" i="1" dirty="0"/>
              <a:t> science</a:t>
            </a:r>
            <a:r>
              <a:rPr lang="it-IT" sz="2000" dirty="0"/>
              <a:t>;</a:t>
            </a:r>
          </a:p>
          <a:p>
            <a:pPr marL="0" indent="0">
              <a:buNone/>
            </a:pPr>
            <a:endParaRPr lang="it-IT" sz="2000" dirty="0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41988C92-4AE7-DD43-8522-FC1F05CDF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933257"/>
            <a:ext cx="6139543" cy="409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190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937385"/>
            <a:ext cx="8149590" cy="719294"/>
          </a:xfrm>
        </p:spPr>
        <p:txBody>
          <a:bodyPr>
            <a:normAutofit/>
          </a:bodyPr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Piattaforma </a:t>
            </a:r>
            <a:r>
              <a:rPr lang="it-IT" sz="44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LifeWatch</a:t>
            </a:r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per la CS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642" y="1699705"/>
            <a:ext cx="7692391" cy="2355976"/>
          </a:xfrm>
        </p:spPr>
        <p:txBody>
          <a:bodyPr>
            <a:noAutofit/>
          </a:bodyPr>
          <a:lstStyle/>
          <a:p>
            <a:pPr>
              <a:buFont typeface="Font di sistema regolare"/>
              <a:buChar char="⇒"/>
            </a:pPr>
            <a:r>
              <a:rPr lang="it-IT" sz="2000" dirty="0"/>
              <a:t>sezione dedicata alle Q&amp;A sulla </a:t>
            </a:r>
            <a:r>
              <a:rPr lang="it-IT" sz="2000" i="1" dirty="0" err="1"/>
              <a:t>citizen</a:t>
            </a:r>
            <a:r>
              <a:rPr lang="it-IT" sz="2000" i="1" dirty="0"/>
              <a:t> science </a:t>
            </a:r>
            <a:r>
              <a:rPr lang="it-IT" sz="2000" dirty="0"/>
              <a:t>che includa un BOT di risposta, capace di soddisfare le richieste più comuni senza l’intervento di un operatore;</a:t>
            </a:r>
          </a:p>
          <a:p>
            <a:pPr>
              <a:buFont typeface="Font di sistema regolare"/>
              <a:buChar char="⇒"/>
            </a:pPr>
            <a:r>
              <a:rPr lang="it-IT" sz="2000" dirty="0"/>
              <a:t>sezione dedicata alla catalogazione di progetti sia esistenti che nuovi di </a:t>
            </a:r>
            <a:r>
              <a:rPr lang="it-IT" sz="2000" i="1" dirty="0" err="1"/>
              <a:t>citizen</a:t>
            </a:r>
            <a:r>
              <a:rPr lang="it-IT" sz="2000" i="1" dirty="0"/>
              <a:t> science </a:t>
            </a:r>
            <a:r>
              <a:rPr lang="it-IT" sz="2000" dirty="0"/>
              <a:t>con l’ausilio di un software </a:t>
            </a:r>
            <a:r>
              <a:rPr lang="it-IT" sz="2000" i="1" dirty="0" err="1"/>
              <a:t>webGIS</a:t>
            </a:r>
            <a:r>
              <a:rPr lang="it-IT" sz="2000" i="1" dirty="0"/>
              <a:t> Open Source</a:t>
            </a:r>
            <a:r>
              <a:rPr lang="it-IT" sz="2000" dirty="0"/>
              <a:t> per la visualizzazione delle iniziative di Citizen Science</a:t>
            </a:r>
          </a:p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endParaRPr lang="it-IT" sz="20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77811CF-50C8-0143-BDF0-D85BA7DFC9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894"/>
          <a:stretch/>
        </p:blipFill>
        <p:spPr>
          <a:xfrm>
            <a:off x="808355" y="3634014"/>
            <a:ext cx="7264400" cy="322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734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648359"/>
            <a:ext cx="8149590" cy="719294"/>
          </a:xfrm>
        </p:spPr>
        <p:txBody>
          <a:bodyPr>
            <a:normAutofit/>
          </a:bodyPr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Piattaforma </a:t>
            </a:r>
            <a:r>
              <a:rPr lang="it-IT" sz="44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LifeWatch</a:t>
            </a:r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per la CS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359299"/>
            <a:ext cx="7627173" cy="4351338"/>
          </a:xfrm>
        </p:spPr>
        <p:txBody>
          <a:bodyPr>
            <a:noAutofit/>
          </a:bodyPr>
          <a:lstStyle/>
          <a:p>
            <a:pPr>
              <a:buFont typeface="Font di sistema regolare"/>
              <a:buChar char="⇒"/>
            </a:pPr>
            <a:r>
              <a:rPr lang="it-IT" sz="2000" dirty="0"/>
              <a:t> strumento per la creazione di siti per nuovi progetti di </a:t>
            </a:r>
            <a:r>
              <a:rPr lang="it-IT" sz="2000" i="1" dirty="0" err="1"/>
              <a:t>citizen</a:t>
            </a:r>
            <a:r>
              <a:rPr lang="it-IT" sz="2000" i="1" dirty="0"/>
              <a:t> science</a:t>
            </a:r>
            <a:r>
              <a:rPr lang="it-IT" sz="2000" dirty="0"/>
              <a:t>;</a:t>
            </a:r>
          </a:p>
          <a:p>
            <a:pPr>
              <a:buFont typeface="Font di sistema regolare"/>
              <a:buChar char="⇒"/>
            </a:pPr>
            <a:r>
              <a:rPr lang="it-IT" sz="2000" i="1" dirty="0" err="1"/>
              <a:t>WebApp</a:t>
            </a:r>
            <a:r>
              <a:rPr lang="it-IT" sz="2000" dirty="0"/>
              <a:t> personalizzabile da parte degli utenti, utilizzabile in qualsiasi attività di </a:t>
            </a:r>
            <a:r>
              <a:rPr lang="it-IT" sz="2000" i="1" dirty="0" err="1"/>
              <a:t>citizen</a:t>
            </a:r>
            <a:r>
              <a:rPr lang="it-IT" sz="2000" i="1" dirty="0"/>
              <a:t> science</a:t>
            </a:r>
            <a:r>
              <a:rPr lang="it-IT" sz="2000" dirty="0"/>
              <a:t> che preveda la raccolta di segnalazioni </a:t>
            </a:r>
            <a:r>
              <a:rPr lang="it-IT" sz="2000" dirty="0" err="1"/>
              <a:t>georiferite</a:t>
            </a:r>
            <a:r>
              <a:rPr lang="it-IT" sz="2000" dirty="0"/>
              <a:t>;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0C87D0A-BFB0-DB46-86B6-D65D83EE01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93"/>
          <a:stretch/>
        </p:blipFill>
        <p:spPr>
          <a:xfrm>
            <a:off x="2615644" y="2652318"/>
            <a:ext cx="6123407" cy="4205682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28578980-7967-704A-84B7-184A32074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138" y="5114835"/>
            <a:ext cx="1907274" cy="144907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ACB1804-1595-8648-93E3-1F3EDE3CE3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3411592"/>
            <a:ext cx="2171506" cy="111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04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648359"/>
            <a:ext cx="8149590" cy="719294"/>
          </a:xfrm>
        </p:spPr>
        <p:txBody>
          <a:bodyPr>
            <a:normAutofit/>
          </a:bodyPr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Piattaforma </a:t>
            </a:r>
            <a:r>
              <a:rPr lang="it-IT" sz="44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LifeWatch</a:t>
            </a:r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per la CS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59" y="1367653"/>
            <a:ext cx="7968343" cy="1697410"/>
          </a:xfrm>
        </p:spPr>
        <p:txBody>
          <a:bodyPr>
            <a:noAutofit/>
          </a:bodyPr>
          <a:lstStyle/>
          <a:p>
            <a:pPr>
              <a:buFont typeface="Font di sistema regolare"/>
              <a:buChar char="⇒"/>
            </a:pPr>
            <a:r>
              <a:rPr lang="it-IT" sz="2000" dirty="0"/>
              <a:t>sistema di gestione, validazione e verifica delle segnalazioni raccolte con la </a:t>
            </a:r>
            <a:r>
              <a:rPr lang="it-IT" sz="2000" i="1" dirty="0" err="1"/>
              <a:t>WebApp</a:t>
            </a:r>
            <a:r>
              <a:rPr lang="it-IT" sz="2000" dirty="0"/>
              <a:t>;</a:t>
            </a:r>
          </a:p>
          <a:p>
            <a:pPr>
              <a:buFont typeface="Font di sistema regolare"/>
              <a:buChar char="⇒"/>
            </a:pPr>
            <a:r>
              <a:rPr lang="it-IT" sz="2000" dirty="0"/>
              <a:t>integrazione tra le varie componenti, la </a:t>
            </a:r>
            <a:r>
              <a:rPr lang="it-IT" sz="2000" dirty="0" err="1"/>
              <a:t>LifeWatch</a:t>
            </a:r>
            <a:r>
              <a:rPr lang="it-IT" sz="2000" dirty="0"/>
              <a:t> Community ed i vari servizi di </a:t>
            </a:r>
            <a:r>
              <a:rPr lang="it-IT" sz="2000" dirty="0" err="1"/>
              <a:t>LifeWatch</a:t>
            </a:r>
            <a:r>
              <a:rPr lang="it-IT" sz="2000" dirty="0"/>
              <a:t> Italia/ERIC.</a:t>
            </a:r>
          </a:p>
          <a:p>
            <a:endParaRPr lang="it-IT" sz="20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929452A-19E7-0B44-982F-2DD5C46F57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81"/>
          <a:stretch/>
        </p:blipFill>
        <p:spPr>
          <a:xfrm>
            <a:off x="0" y="3155348"/>
            <a:ext cx="8686799" cy="370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515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405EE162-C825-8F43-B9E7-33BC6AC91C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43" b="11434"/>
          <a:stretch/>
        </p:blipFill>
        <p:spPr>
          <a:xfrm>
            <a:off x="-13064" y="1004198"/>
            <a:ext cx="9157063" cy="5853802"/>
          </a:xfr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3E893E47-6475-9A4B-9B0D-EFD00FFE1C0D}"/>
              </a:ext>
            </a:extLst>
          </p:cNvPr>
          <p:cNvSpPr/>
          <p:nvPr/>
        </p:nvSpPr>
        <p:spPr>
          <a:xfrm>
            <a:off x="-13064" y="1004198"/>
            <a:ext cx="4441373" cy="34602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B3A7CBC-47C6-314D-9E6E-05FFDA570D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3285" y="1146067"/>
            <a:ext cx="4265024" cy="3318356"/>
          </a:xfrm>
        </p:spPr>
        <p:txBody>
          <a:bodyPr>
            <a:normAutofit fontScale="92500" lnSpcReduction="20000"/>
          </a:bodyPr>
          <a:lstStyle/>
          <a:p>
            <a:pPr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it-IT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buFont typeface="Font di sistema regolare"/>
              <a:buChar char="⇒"/>
            </a:pPr>
            <a:r>
              <a:rPr lang="it-IT" sz="2000" dirty="0"/>
              <a:t> Valorizzazione dei progetti di CS </a:t>
            </a:r>
          </a:p>
          <a:p>
            <a:pPr>
              <a:buFont typeface="Font di sistema regolare"/>
              <a:buChar char="⇒"/>
            </a:pPr>
            <a:r>
              <a:rPr lang="it-IT" sz="2000" dirty="0"/>
              <a:t> Rafforzamento dei servizi per la CS</a:t>
            </a:r>
          </a:p>
          <a:p>
            <a:pPr>
              <a:buFont typeface="Font di sistema regolare"/>
              <a:buChar char="⇒"/>
            </a:pPr>
            <a:r>
              <a:rPr lang="it-IT" sz="2000" dirty="0"/>
              <a:t> Partecipazione di una frazione più ampia della popolazione italiana alla scienza della biodiversità e degli ecosistemi</a:t>
            </a:r>
          </a:p>
          <a:p>
            <a:pPr>
              <a:buFont typeface="Font di sistema regolare"/>
              <a:buChar char="⇒"/>
            </a:pPr>
            <a:r>
              <a:rPr lang="it-IT" sz="2000" dirty="0"/>
              <a:t> Miglioramento dei comportamenti individuali </a:t>
            </a:r>
          </a:p>
          <a:p>
            <a:r>
              <a:rPr lang="it-IT" sz="2000" dirty="0"/>
              <a:t>I benefici ai cittadini   rappresentano l'elemento principale per dare continuità al loro </a:t>
            </a:r>
            <a:r>
              <a:rPr lang="it-IT" sz="2000"/>
              <a:t>coinvolgimento rafforzando la CS.</a:t>
            </a:r>
            <a:endParaRPr lang="it-IT" sz="2000" dirty="0"/>
          </a:p>
          <a:p>
            <a:pPr>
              <a:buFont typeface="Font di sistema regolare"/>
              <a:buChar char="⇒"/>
            </a:pPr>
            <a:endParaRPr lang="it-IT" sz="2000" dirty="0"/>
          </a:p>
          <a:p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D2C564F-6006-364A-AFDF-491EE76DA963}"/>
              </a:ext>
            </a:extLst>
          </p:cNvPr>
          <p:cNvSpPr txBox="1">
            <a:spLocks/>
          </p:cNvSpPr>
          <p:nvPr/>
        </p:nvSpPr>
        <p:spPr>
          <a:xfrm>
            <a:off x="163285" y="653322"/>
            <a:ext cx="2617334" cy="7017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Impatti attesi</a:t>
            </a:r>
          </a:p>
        </p:txBody>
      </p:sp>
    </p:spTree>
    <p:extLst>
      <p:ext uri="{BB962C8B-B14F-4D97-AF65-F5344CB8AC3E}">
        <p14:creationId xmlns:p14="http://schemas.microsoft.com/office/powerpoint/2010/main" val="1787641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6"/>
          <p:cNvSpPr txBox="1">
            <a:spLocks noGrp="1"/>
          </p:cNvSpPr>
          <p:nvPr>
            <p:ph type="ctrTitle" idx="4294967295"/>
          </p:nvPr>
        </p:nvSpPr>
        <p:spPr>
          <a:xfrm>
            <a:off x="685800" y="828488"/>
            <a:ext cx="4863900" cy="1160874"/>
          </a:xfrm>
          <a:prstGeom prst="rect">
            <a:avLst/>
          </a:prstGeom>
        </p:spPr>
        <p:txBody>
          <a:bodyPr spcFirstLastPara="1" vert="horz" wrap="square" lIns="0" tIns="0" rIns="0" bIns="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6000" dirty="0">
                <a:solidFill>
                  <a:srgbClr val="6D9D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GRAZIE!</a:t>
            </a:r>
            <a:endParaRPr sz="6000" dirty="0">
              <a:solidFill>
                <a:srgbClr val="6D9D5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4" name="Google Shape;304;p36"/>
          <p:cNvSpPr txBox="1">
            <a:spLocks noGrp="1"/>
          </p:cNvSpPr>
          <p:nvPr>
            <p:ph type="body" idx="4294967295"/>
          </p:nvPr>
        </p:nvSpPr>
        <p:spPr>
          <a:xfrm>
            <a:off x="685800" y="3003506"/>
            <a:ext cx="6190456" cy="2463779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Contatti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LifeWatch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Italia</a:t>
            </a:r>
            <a:r>
              <a:rPr lang="en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Antonello Provenzale 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– Coordinatore</a:t>
            </a:r>
          </a:p>
          <a:p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Alberto </a:t>
            </a:r>
            <a:r>
              <a:rPr lang="it-IT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Basset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 – Manager</a:t>
            </a:r>
          </a:p>
          <a:p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lifewatchitalia@unisalento.it</a:t>
            </a:r>
            <a:endParaRPr lang="it-I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Website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https://www.lifewatchitaly.eu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05" name="Google Shape;305;p36"/>
          <p:cNvSpPr txBox="1">
            <a:spLocks noGrp="1"/>
          </p:cNvSpPr>
          <p:nvPr>
            <p:ph type="sldNum" idx="12"/>
          </p:nvPr>
        </p:nvSpPr>
        <p:spPr>
          <a:xfrm>
            <a:off x="8480584" y="5609119"/>
            <a:ext cx="548700" cy="393964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0E4F8C"/>
                </a:solidFill>
                <a:latin typeface="Calibri"/>
                <a:cs typeface="Calibri"/>
              </a:rPr>
              <a:pPr/>
              <a:t>10</a:t>
            </a:fld>
            <a:endParaRPr dirty="0">
              <a:solidFill>
                <a:srgbClr val="0E4F8C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6336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986</TotalTime>
  <Words>373</Words>
  <Application>Microsoft Macintosh PowerPoint</Application>
  <PresentationFormat>Presentazione su schermo (4:3)</PresentationFormat>
  <Paragraphs>34</Paragraphs>
  <Slides>10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Font di sistema regolare</vt:lpstr>
      <vt:lpstr>Office Theme</vt:lpstr>
      <vt:lpstr>Servizi e strumenti per la citizen science: la nuova piattaforma CS di LifeWatch ltalia </vt:lpstr>
      <vt:lpstr>Chi siamo: LifeWatch ERIC</vt:lpstr>
      <vt:lpstr>Chi siamo: LifeWatch Italia</vt:lpstr>
      <vt:lpstr>Una Infrastruttura per la Biodiversità</vt:lpstr>
      <vt:lpstr>Piattaforma LifeWatch per la CS</vt:lpstr>
      <vt:lpstr>Piattaforma LifeWatch per la CS</vt:lpstr>
      <vt:lpstr>Piattaforma LifeWatch per la CS</vt:lpstr>
      <vt:lpstr>Piattaforma LifeWatch per la CS</vt:lpstr>
      <vt:lpstr>Presentazione standard di PowerPoint</vt:lpstr>
      <vt:lpstr>GRAZIE!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MarcoA</dc:creator>
  <cp:lastModifiedBy>Alberto Basset</cp:lastModifiedBy>
  <cp:revision>22</cp:revision>
  <dcterms:created xsi:type="dcterms:W3CDTF">2021-10-20T07:34:29Z</dcterms:created>
  <dcterms:modified xsi:type="dcterms:W3CDTF">2021-11-12T08:20:15Z</dcterms:modified>
</cp:coreProperties>
</file>