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92" y="-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hyperlink" Target="http://www.allertazanzareviru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ertazanzarevirus.com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0296" y="689226"/>
            <a:ext cx="7772400" cy="2387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b="1" dirty="0"/>
              <a:t>A caccia di zanzare: MosquitoAlert Italia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7496" y="3104539"/>
            <a:ext cx="6858000" cy="1655762"/>
          </a:xfrm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Alessandra della Torre, Beniamino Caputo</a:t>
            </a:r>
          </a:p>
          <a:p>
            <a:endParaRPr lang="it-IT" dirty="0"/>
          </a:p>
        </p:txBody>
      </p:sp>
      <p:pic>
        <p:nvPicPr>
          <p:cNvPr id="4" name="Picture 14" descr="C:\Users\Dellatorrea\Desktop\Ale fisso, ago 2007\CARTA INTESTATA\Identitavisiva La Sapienza3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A"/>
              </a:clrFrom>
              <a:clrTo>
                <a:srgbClr val="FE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93" y="4065951"/>
            <a:ext cx="2149630" cy="6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520" y="4017627"/>
            <a:ext cx="2897203" cy="74267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2333639" y="3359597"/>
            <a:ext cx="4496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 smtClean="0">
                <a:solidFill>
                  <a:srgbClr val="C00000"/>
                </a:solidFill>
              </a:rPr>
              <a:t>&amp; MosquitoAlert </a:t>
            </a:r>
            <a:r>
              <a:rPr lang="it-IT" altLang="it-IT" sz="2400" b="1" dirty="0">
                <a:solidFill>
                  <a:srgbClr val="C00000"/>
                </a:solidFill>
              </a:rPr>
              <a:t>Italia Task Force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89" y="0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Problema affrontato</a:t>
            </a:r>
            <a:endParaRPr lang="it-IT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65761" y="1002717"/>
            <a:ext cx="8520039" cy="76379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2600"/>
              </a:lnSpc>
              <a:buFont typeface="Wingdings" panose="05000000000000000000" pitchFamily="2" charset="2"/>
              <a:buChar char="§"/>
            </a:pPr>
            <a:r>
              <a:rPr lang="it-IT" sz="2400" b="1" dirty="0" smtClean="0"/>
              <a:t>Specie di zanzare autoctone ed invasive trasmettono arbovirus patogeni per l’uomo in Italia e Europa</a:t>
            </a:r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74219" y="5934032"/>
            <a:ext cx="8520039" cy="75918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2600"/>
              </a:lnSpc>
              <a:buFont typeface="Wingdings" panose="05000000000000000000" pitchFamily="2" charset="2"/>
              <a:buChar char="§"/>
            </a:pPr>
            <a:r>
              <a:rPr lang="it-IT" sz="2400" b="1" dirty="0" smtClean="0"/>
              <a:t>L’implementazione di piani di sorveglianza e monitoraggio entomologici è complessa, costosa e difficilmente realizzabile</a:t>
            </a:r>
            <a:endParaRPr lang="it-IT" sz="2400" b="1" dirty="0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66" y="1766516"/>
            <a:ext cx="7522544" cy="31086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025359"/>
            <a:ext cx="7157459" cy="78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5" y="0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Metodologia</a:t>
            </a:r>
            <a:endParaRPr lang="it-IT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229613" y="1296688"/>
            <a:ext cx="2245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altLang="it-IT" sz="2400" b="1" u="sng" dirty="0">
                <a:ln>
                  <a:solidFill>
                    <a:schemeClr val="tx1"/>
                  </a:solidFill>
                </a:ln>
                <a:solidFill>
                  <a:srgbClr val="F8F200"/>
                </a:solidFill>
                <a:latin typeface="Arial Black" pitchFamily="34" charset="0"/>
                <a:cs typeface="Times New Roman" pitchFamily="18" charset="0"/>
              </a:rPr>
              <a:t>2014: SPAIN</a:t>
            </a:r>
            <a:endParaRPr lang="en-US" sz="2400" u="sng" dirty="0">
              <a:ln>
                <a:solidFill>
                  <a:schemeClr val="tx1"/>
                </a:solidFill>
              </a:ln>
              <a:solidFill>
                <a:srgbClr val="F8F200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32" y="1327017"/>
            <a:ext cx="3794125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/>
          <p:cNvSpPr/>
          <p:nvPr/>
        </p:nvSpPr>
        <p:spPr bwMode="auto">
          <a:xfrm>
            <a:off x="6227544" y="1112022"/>
            <a:ext cx="2579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it-IT" sz="2400" b="1" u="sng" dirty="0">
                <a:ln>
                  <a:solidFill>
                    <a:schemeClr val="tx1"/>
                  </a:solidFill>
                </a:ln>
                <a:solidFill>
                  <a:srgbClr val="F8F200"/>
                </a:solidFill>
                <a:latin typeface="Arial Black" pitchFamily="34" charset="0"/>
                <a:cs typeface="Times New Roman" pitchFamily="18" charset="0"/>
              </a:rPr>
              <a:t>2021: 19 EU COUNTRIES</a:t>
            </a:r>
            <a:endParaRPr lang="en-US" sz="2400" u="sng" dirty="0">
              <a:ln>
                <a:solidFill>
                  <a:schemeClr val="tx1"/>
                </a:solidFill>
              </a:ln>
              <a:solidFill>
                <a:srgbClr val="F8F200"/>
              </a:solidFill>
            </a:endParaRPr>
          </a:p>
        </p:txBody>
      </p:sp>
      <p:pic>
        <p:nvPicPr>
          <p:cNvPr id="10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563" y="2000642"/>
            <a:ext cx="1587531" cy="10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169" y="2455896"/>
            <a:ext cx="1621263" cy="6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uppo 28"/>
          <p:cNvGrpSpPr/>
          <p:nvPr/>
        </p:nvGrpSpPr>
        <p:grpSpPr>
          <a:xfrm>
            <a:off x="121041" y="3407156"/>
            <a:ext cx="8777914" cy="3264703"/>
            <a:chOff x="121041" y="3407156"/>
            <a:chExt cx="8777914" cy="3264703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40" t="13329" r="42296" b="1882"/>
            <a:stretch/>
          </p:blipFill>
          <p:spPr>
            <a:xfrm>
              <a:off x="121041" y="4094659"/>
              <a:ext cx="1416306" cy="2440893"/>
            </a:xfrm>
            <a:prstGeom prst="rect">
              <a:avLst/>
            </a:prstGeom>
          </p:spPr>
        </p:pic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3401" y="4057710"/>
              <a:ext cx="1131655" cy="2514790"/>
            </a:xfrm>
            <a:prstGeom prst="rect">
              <a:avLst/>
            </a:prstGeom>
          </p:spPr>
        </p:pic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775" y="4057710"/>
              <a:ext cx="1136644" cy="2527522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700" y="4057710"/>
              <a:ext cx="1130919" cy="2514790"/>
            </a:xfrm>
            <a:prstGeom prst="rect">
              <a:avLst/>
            </a:prstGeom>
          </p:spPr>
        </p:pic>
        <p:sp>
          <p:nvSpPr>
            <p:cNvPr id="22" name="CasellaDiTesto 21"/>
            <p:cNvSpPr txBox="1"/>
            <p:nvPr/>
          </p:nvSpPr>
          <p:spPr>
            <a:xfrm>
              <a:off x="182446" y="3623864"/>
              <a:ext cx="13006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/>
                <a:t>Segnalare:</a:t>
              </a:r>
              <a:endParaRPr lang="it-IT" sz="2000" b="1" dirty="0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641264" y="3623864"/>
              <a:ext cx="1013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/>
                <a:t>Zanzare</a:t>
              </a:r>
              <a:endParaRPr lang="it-IT" sz="2000" b="1" dirty="0"/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792838" y="3623864"/>
              <a:ext cx="10386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/>
                <a:t>Punture</a:t>
              </a:r>
              <a:endParaRPr lang="it-IT" sz="2000" b="1" dirty="0"/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4043974" y="3564361"/>
              <a:ext cx="932050" cy="51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it-IT" sz="2000" b="1" dirty="0" smtClean="0"/>
                <a:t>Focolai</a:t>
              </a:r>
              <a:br>
                <a:rPr lang="it-IT" sz="2000" b="1" dirty="0" smtClean="0"/>
              </a:br>
              <a:r>
                <a:rPr lang="it-IT" sz="2000" b="1" dirty="0" smtClean="0"/>
                <a:t>larvali</a:t>
              </a:r>
              <a:endParaRPr lang="it-IT" sz="2000" b="1" dirty="0"/>
            </a:p>
          </p:txBody>
        </p:sp>
        <p:pic>
          <p:nvPicPr>
            <p:cNvPr id="28" name="Immagine 27"/>
            <p:cNvPicPr>
              <a:picLocks noChangeAspect="1"/>
            </p:cNvPicPr>
            <p:nvPr/>
          </p:nvPicPr>
          <p:blipFill rotWithShape="1">
            <a:blip r:embed="rId9"/>
            <a:srcRect t="1046"/>
            <a:stretch/>
          </p:blipFill>
          <p:spPr>
            <a:xfrm>
              <a:off x="5369856" y="3564361"/>
              <a:ext cx="3529099" cy="2979896"/>
            </a:xfrm>
            <a:prstGeom prst="rect">
              <a:avLst/>
            </a:prstGeom>
          </p:spPr>
        </p:pic>
        <p:sp>
          <p:nvSpPr>
            <p:cNvPr id="26" name="Pentagono 25"/>
            <p:cNvSpPr/>
            <p:nvPr/>
          </p:nvSpPr>
          <p:spPr>
            <a:xfrm>
              <a:off x="121042" y="3407156"/>
              <a:ext cx="5297982" cy="3264703"/>
            </a:xfrm>
            <a:prstGeom prst="homePlate">
              <a:avLst>
                <a:gd name="adj" fmla="val 10417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515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endParaRPr lang="it-IT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2756" y="2854776"/>
            <a:ext cx="8644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it-IT" sz="2000" b="1" dirty="0" smtClean="0"/>
              <a:t>3.337 segnalazioni di zanzare, 1.978 foto, 3.011 segnalazioni di punture (2021)</a:t>
            </a:r>
            <a:endParaRPr lang="it-IT" sz="2000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2756" y="1083596"/>
            <a:ext cx="80101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it-IT" sz="2000" b="1" dirty="0" smtClean="0"/>
              <a:t>Mosquito </a:t>
            </a:r>
            <a:r>
              <a:rPr lang="it-IT" sz="2000" b="1" dirty="0" err="1" smtClean="0"/>
              <a:t>Alert</a:t>
            </a:r>
            <a:r>
              <a:rPr lang="it-IT" sz="2000" b="1" dirty="0" smtClean="0"/>
              <a:t> Italia Task Force: UNIROMA1, ISS, IZS-Ve, MUSE, UNIBO</a:t>
            </a:r>
            <a:endParaRPr lang="it-IT" sz="2000" b="1" dirty="0"/>
          </a:p>
        </p:txBody>
      </p:sp>
      <p:grpSp>
        <p:nvGrpSpPr>
          <p:cNvPr id="28" name="Gruppo 27"/>
          <p:cNvGrpSpPr/>
          <p:nvPr/>
        </p:nvGrpSpPr>
        <p:grpSpPr>
          <a:xfrm>
            <a:off x="102756" y="1554541"/>
            <a:ext cx="8170850" cy="1225235"/>
            <a:chOff x="194196" y="1554541"/>
            <a:chExt cx="8170850" cy="1225235"/>
          </a:xfrm>
        </p:grpSpPr>
        <p:sp>
          <p:nvSpPr>
            <p:cNvPr id="19" name="CasellaDiTesto 18"/>
            <p:cNvSpPr txBox="1"/>
            <p:nvPr/>
          </p:nvSpPr>
          <p:spPr>
            <a:xfrm>
              <a:off x="194196" y="1803930"/>
              <a:ext cx="370248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it-IT" sz="2000" b="1" dirty="0" smtClean="0">
                  <a:hlinkClick r:id="rId2"/>
                </a:rPr>
                <a:t>www.allertazanzarevirus.com</a:t>
              </a:r>
              <a:r>
                <a:rPr lang="it-IT" sz="2000" b="1" dirty="0" smtClean="0"/>
                <a:t>:</a:t>
              </a:r>
              <a:endParaRPr lang="it-IT" sz="2000" b="1" dirty="0"/>
            </a:p>
          </p:txBody>
        </p:sp>
        <p:grpSp>
          <p:nvGrpSpPr>
            <p:cNvPr id="26" name="Gruppo 25"/>
            <p:cNvGrpSpPr/>
            <p:nvPr/>
          </p:nvGrpSpPr>
          <p:grpSpPr>
            <a:xfrm>
              <a:off x="3977640" y="1554541"/>
              <a:ext cx="4387406" cy="1225235"/>
              <a:chOff x="3977640" y="1554541"/>
              <a:chExt cx="4387406" cy="1225235"/>
            </a:xfrm>
          </p:grpSpPr>
          <p:pic>
            <p:nvPicPr>
              <p:cNvPr id="21" name="Immagine 20"/>
              <p:cNvPicPr>
                <a:picLocks noChangeAspect="1"/>
              </p:cNvPicPr>
              <p:nvPr/>
            </p:nvPicPr>
            <p:blipFill rotWithShape="1">
              <a:blip r:embed="rId3"/>
              <a:srcRect t="38690" b="-1"/>
              <a:stretch/>
            </p:blipFill>
            <p:spPr>
              <a:xfrm>
                <a:off x="3977640" y="1554541"/>
                <a:ext cx="4387406" cy="1225235"/>
              </a:xfrm>
              <a:prstGeom prst="rect">
                <a:avLst/>
              </a:prstGeom>
            </p:spPr>
          </p:pic>
          <p:pic>
            <p:nvPicPr>
              <p:cNvPr id="22" name="Immagine 21"/>
              <p:cNvPicPr>
                <a:picLocks noChangeAspect="1"/>
              </p:cNvPicPr>
              <p:nvPr/>
            </p:nvPicPr>
            <p:blipFill rotWithShape="1">
              <a:blip r:embed="rId3"/>
              <a:srcRect l="12076" t="3359" r="76767" b="82096"/>
              <a:stretch/>
            </p:blipFill>
            <p:spPr>
              <a:xfrm>
                <a:off x="6887781" y="1680966"/>
                <a:ext cx="1191614" cy="455670"/>
              </a:xfrm>
              <a:prstGeom prst="rect">
                <a:avLst/>
              </a:prstGeom>
            </p:spPr>
          </p:pic>
          <p:pic>
            <p:nvPicPr>
              <p:cNvPr id="25" name="Immagine 24"/>
              <p:cNvPicPr>
                <a:picLocks noChangeAspect="1"/>
              </p:cNvPicPr>
              <p:nvPr/>
            </p:nvPicPr>
            <p:blipFill rotWithShape="1">
              <a:blip r:embed="rId3"/>
              <a:srcRect t="3840" r="90191" b="83005"/>
              <a:stretch/>
            </p:blipFill>
            <p:spPr>
              <a:xfrm>
                <a:off x="4199267" y="1680966"/>
                <a:ext cx="1203039" cy="473246"/>
              </a:xfrm>
              <a:prstGeom prst="rect">
                <a:avLst/>
              </a:prstGeom>
            </p:spPr>
          </p:pic>
        </p:grpSp>
        <p:sp>
          <p:nvSpPr>
            <p:cNvPr id="27" name="CasellaDiTesto 26"/>
            <p:cNvSpPr txBox="1"/>
            <p:nvPr/>
          </p:nvSpPr>
          <p:spPr>
            <a:xfrm>
              <a:off x="2002704" y="2288184"/>
              <a:ext cx="1893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rgbClr val="0070C0"/>
                  </a:solidFill>
                </a:rPr>
                <a:t>1 </a:t>
              </a:r>
              <a:r>
                <a:rPr lang="it-IT" b="1" dirty="0" err="1" smtClean="0">
                  <a:solidFill>
                    <a:srgbClr val="0070C0"/>
                  </a:solidFill>
                </a:rPr>
                <a:t>ott</a:t>
              </a:r>
              <a:r>
                <a:rPr lang="it-IT" b="1" dirty="0" smtClean="0">
                  <a:solidFill>
                    <a:srgbClr val="0070C0"/>
                  </a:solidFill>
                </a:rPr>
                <a:t>  - 8 </a:t>
              </a:r>
              <a:r>
                <a:rPr lang="it-IT" b="1" dirty="0" err="1" smtClean="0">
                  <a:solidFill>
                    <a:srgbClr val="0070C0"/>
                  </a:solidFill>
                </a:rPr>
                <a:t>nov</a:t>
              </a:r>
              <a:r>
                <a:rPr lang="it-IT" b="1" dirty="0" smtClean="0">
                  <a:solidFill>
                    <a:srgbClr val="0070C0"/>
                  </a:solidFill>
                </a:rPr>
                <a:t> 2021</a:t>
              </a:r>
              <a:endParaRPr lang="it-IT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758952" y="3418865"/>
            <a:ext cx="2728997" cy="3240320"/>
            <a:chOff x="0" y="4160520"/>
            <a:chExt cx="2060294" cy="2697480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 rotWithShape="1">
            <a:blip r:embed="rId4"/>
            <a:srcRect r="9874"/>
            <a:stretch/>
          </p:blipFill>
          <p:spPr>
            <a:xfrm>
              <a:off x="0" y="4160520"/>
              <a:ext cx="2060294" cy="2697480"/>
            </a:xfrm>
            <a:prstGeom prst="rect">
              <a:avLst/>
            </a:prstGeom>
          </p:spPr>
        </p:pic>
        <p:cxnSp>
          <p:nvCxnSpPr>
            <p:cNvPr id="6" name="Connettore diritto 5"/>
            <p:cNvCxnSpPr/>
            <p:nvPr/>
          </p:nvCxnSpPr>
          <p:spPr>
            <a:xfrm>
              <a:off x="2060294" y="4201610"/>
              <a:ext cx="0" cy="2401747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7F9F8"/>
              </a:clrFrom>
              <a:clrTo>
                <a:srgbClr val="F7F9F8">
                  <a:alpha val="0"/>
                </a:srgbClr>
              </a:clrTo>
            </a:clrChange>
          </a:blip>
          <a:srcRect l="15319" t="1" r="78251" b="86790"/>
          <a:stretch/>
        </p:blipFill>
        <p:spPr>
          <a:xfrm>
            <a:off x="3193755" y="3172615"/>
            <a:ext cx="914071" cy="98941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clrChange>
              <a:clrFrom>
                <a:srgbClr val="FAFBFF"/>
              </a:clrFrom>
              <a:clrTo>
                <a:srgbClr val="FAFB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7389" y="3590555"/>
            <a:ext cx="876062" cy="87606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/>
          <a:srcRect l="25757" t="10093" r="20070" b="7470"/>
          <a:stretch/>
        </p:blipFill>
        <p:spPr>
          <a:xfrm>
            <a:off x="4107827" y="3418865"/>
            <a:ext cx="3665356" cy="313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/>
          <a:srcRect l="3488" t="15761" r="3896"/>
          <a:stretch/>
        </p:blipFill>
        <p:spPr>
          <a:xfrm>
            <a:off x="1434947" y="3329886"/>
            <a:ext cx="6910156" cy="33116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515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endParaRPr lang="it-IT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2756" y="2854776"/>
            <a:ext cx="8644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it-IT" sz="2000" b="1" dirty="0" smtClean="0"/>
              <a:t>3.337 segnalazioni di zanzare, 1.978 foto, 3.011 segnalazioni di punture (2021)</a:t>
            </a:r>
            <a:endParaRPr lang="it-IT" sz="2000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2756" y="1083596"/>
            <a:ext cx="80101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it-IT" sz="2000" b="1" dirty="0" smtClean="0"/>
              <a:t>Mosquito </a:t>
            </a:r>
            <a:r>
              <a:rPr lang="it-IT" sz="2000" b="1" dirty="0" err="1" smtClean="0"/>
              <a:t>Alert</a:t>
            </a:r>
            <a:r>
              <a:rPr lang="it-IT" sz="2000" b="1" dirty="0" smtClean="0"/>
              <a:t> Italia Task Force: UNIROMA1, ISS, IZS-Ve, MUSE, UNIBO</a:t>
            </a:r>
            <a:endParaRPr lang="it-IT" sz="2000" b="1" dirty="0"/>
          </a:p>
        </p:txBody>
      </p:sp>
      <p:grpSp>
        <p:nvGrpSpPr>
          <p:cNvPr id="28" name="Gruppo 27"/>
          <p:cNvGrpSpPr/>
          <p:nvPr/>
        </p:nvGrpSpPr>
        <p:grpSpPr>
          <a:xfrm>
            <a:off x="102756" y="1554541"/>
            <a:ext cx="8170850" cy="1225235"/>
            <a:chOff x="194196" y="1554541"/>
            <a:chExt cx="8170850" cy="1225235"/>
          </a:xfrm>
        </p:grpSpPr>
        <p:sp>
          <p:nvSpPr>
            <p:cNvPr id="19" name="CasellaDiTesto 18"/>
            <p:cNvSpPr txBox="1"/>
            <p:nvPr/>
          </p:nvSpPr>
          <p:spPr>
            <a:xfrm>
              <a:off x="194196" y="1803930"/>
              <a:ext cx="370248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it-IT" sz="2000" b="1" dirty="0" smtClean="0">
                  <a:hlinkClick r:id="rId3"/>
                </a:rPr>
                <a:t>www.allertazanzarevirus.com</a:t>
              </a:r>
              <a:r>
                <a:rPr lang="it-IT" sz="2000" b="1" dirty="0" smtClean="0"/>
                <a:t>:</a:t>
              </a:r>
              <a:endParaRPr lang="it-IT" sz="2000" b="1" dirty="0"/>
            </a:p>
          </p:txBody>
        </p:sp>
        <p:grpSp>
          <p:nvGrpSpPr>
            <p:cNvPr id="26" name="Gruppo 25"/>
            <p:cNvGrpSpPr/>
            <p:nvPr/>
          </p:nvGrpSpPr>
          <p:grpSpPr>
            <a:xfrm>
              <a:off x="3977640" y="1554541"/>
              <a:ext cx="4387406" cy="1225235"/>
              <a:chOff x="3977640" y="1554541"/>
              <a:chExt cx="4387406" cy="1225235"/>
            </a:xfrm>
          </p:grpSpPr>
          <p:pic>
            <p:nvPicPr>
              <p:cNvPr id="21" name="Immagine 20"/>
              <p:cNvPicPr>
                <a:picLocks noChangeAspect="1"/>
              </p:cNvPicPr>
              <p:nvPr/>
            </p:nvPicPr>
            <p:blipFill rotWithShape="1">
              <a:blip r:embed="rId4"/>
              <a:srcRect t="38690" b="-1"/>
              <a:stretch/>
            </p:blipFill>
            <p:spPr>
              <a:xfrm>
                <a:off x="3977640" y="1554541"/>
                <a:ext cx="4387406" cy="1225235"/>
              </a:xfrm>
              <a:prstGeom prst="rect">
                <a:avLst/>
              </a:prstGeom>
            </p:spPr>
          </p:pic>
          <p:pic>
            <p:nvPicPr>
              <p:cNvPr id="22" name="Immagine 21"/>
              <p:cNvPicPr>
                <a:picLocks noChangeAspect="1"/>
              </p:cNvPicPr>
              <p:nvPr/>
            </p:nvPicPr>
            <p:blipFill rotWithShape="1">
              <a:blip r:embed="rId4"/>
              <a:srcRect l="12076" t="3359" r="76767" b="82096"/>
              <a:stretch/>
            </p:blipFill>
            <p:spPr>
              <a:xfrm>
                <a:off x="6887781" y="1680966"/>
                <a:ext cx="1191614" cy="455670"/>
              </a:xfrm>
              <a:prstGeom prst="rect">
                <a:avLst/>
              </a:prstGeom>
            </p:spPr>
          </p:pic>
          <p:pic>
            <p:nvPicPr>
              <p:cNvPr id="25" name="Immagine 24"/>
              <p:cNvPicPr>
                <a:picLocks noChangeAspect="1"/>
              </p:cNvPicPr>
              <p:nvPr/>
            </p:nvPicPr>
            <p:blipFill rotWithShape="1">
              <a:blip r:embed="rId4"/>
              <a:srcRect t="3840" r="90191" b="83005"/>
              <a:stretch/>
            </p:blipFill>
            <p:spPr>
              <a:xfrm>
                <a:off x="4199267" y="1680966"/>
                <a:ext cx="1203039" cy="473246"/>
              </a:xfrm>
              <a:prstGeom prst="rect">
                <a:avLst/>
              </a:prstGeom>
            </p:spPr>
          </p:pic>
        </p:grpSp>
        <p:sp>
          <p:nvSpPr>
            <p:cNvPr id="27" name="CasellaDiTesto 26"/>
            <p:cNvSpPr txBox="1"/>
            <p:nvPr/>
          </p:nvSpPr>
          <p:spPr>
            <a:xfrm>
              <a:off x="2002704" y="2288184"/>
              <a:ext cx="1893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rgbClr val="0070C0"/>
                  </a:solidFill>
                </a:rPr>
                <a:t>1 </a:t>
              </a:r>
              <a:r>
                <a:rPr lang="it-IT" b="1" dirty="0" err="1" smtClean="0">
                  <a:solidFill>
                    <a:srgbClr val="0070C0"/>
                  </a:solidFill>
                </a:rPr>
                <a:t>ott</a:t>
              </a:r>
              <a:r>
                <a:rPr lang="it-IT" b="1" dirty="0" smtClean="0">
                  <a:solidFill>
                    <a:srgbClr val="0070C0"/>
                  </a:solidFill>
                </a:rPr>
                <a:t>  - 8 </a:t>
              </a:r>
              <a:r>
                <a:rPr lang="it-IT" b="1" dirty="0" err="1" smtClean="0">
                  <a:solidFill>
                    <a:srgbClr val="0070C0"/>
                  </a:solidFill>
                </a:rPr>
                <a:t>nov</a:t>
              </a:r>
              <a:r>
                <a:rPr lang="it-IT" b="1" dirty="0" smtClean="0">
                  <a:solidFill>
                    <a:srgbClr val="0070C0"/>
                  </a:solidFill>
                </a:rPr>
                <a:t> 2021</a:t>
              </a:r>
              <a:endParaRPr lang="it-IT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7F9F8"/>
              </a:clrFrom>
              <a:clrTo>
                <a:srgbClr val="F7F9F8">
                  <a:alpha val="0"/>
                </a:srgbClr>
              </a:clrTo>
            </a:clrChange>
          </a:blip>
          <a:srcRect l="15319" t="1" r="78251" b="86790"/>
          <a:stretch/>
        </p:blipFill>
        <p:spPr>
          <a:xfrm>
            <a:off x="1259077" y="3080402"/>
            <a:ext cx="914071" cy="98941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AFBFF"/>
              </a:clrFrom>
              <a:clrTo>
                <a:srgbClr val="FAFB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970" y="4398290"/>
            <a:ext cx="876062" cy="87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4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2515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Difficoltà</a:t>
            </a:r>
            <a:endParaRPr lang="it-IT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72515" y="1088727"/>
            <a:ext cx="79023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Promozione </a:t>
            </a:r>
            <a:r>
              <a:rPr lang="it-IT" sz="2400" dirty="0" err="1" smtClean="0"/>
              <a:t>App</a:t>
            </a:r>
            <a:r>
              <a:rPr lang="it-IT" sz="2400" dirty="0" smtClean="0"/>
              <a:t> su larga scala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Interesse condizionato da aspetti mediatici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Mantenimento motivazione dell’utente nel tempo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Qualità fotografie e possibilità di validazione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Risorse a disposizione</a:t>
            </a:r>
            <a:endParaRPr lang="it-IT" sz="2400" dirty="0"/>
          </a:p>
        </p:txBody>
      </p:sp>
      <p:pic>
        <p:nvPicPr>
          <p:cNvPr id="17" name="Immagin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693" y="1269281"/>
            <a:ext cx="1362323" cy="13737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19" name="Gruppo 18"/>
          <p:cNvGrpSpPr/>
          <p:nvPr/>
        </p:nvGrpSpPr>
        <p:grpSpPr>
          <a:xfrm>
            <a:off x="272515" y="2823583"/>
            <a:ext cx="8394438" cy="3912969"/>
            <a:chOff x="272515" y="2823583"/>
            <a:chExt cx="8394438" cy="3912969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376937" y="2823583"/>
              <a:ext cx="78867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dirty="0" smtClean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Sfide/Opportunità</a:t>
              </a:r>
              <a:endParaRPr lang="it-IT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ttangolo 6"/>
            <p:cNvSpPr/>
            <p:nvPr/>
          </p:nvSpPr>
          <p:spPr>
            <a:xfrm>
              <a:off x="272515" y="4335895"/>
              <a:ext cx="5801026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it-IT" sz="2400" dirty="0" smtClean="0"/>
                <a:t>Rendere l’</a:t>
              </a:r>
              <a:r>
                <a:rPr lang="it-IT" sz="2400" dirty="0" err="1" smtClean="0"/>
                <a:t>app</a:t>
              </a:r>
              <a:r>
                <a:rPr lang="it-IT" sz="2400" dirty="0" smtClean="0"/>
                <a:t> una reale risorsa per:</a:t>
              </a:r>
              <a:br>
                <a:rPr lang="it-IT" sz="2400" dirty="0" smtClean="0"/>
              </a:br>
              <a:r>
                <a:rPr lang="it-IT" sz="2400" dirty="0" smtClean="0"/>
                <a:t>- la sorveglianza di specie invasive e il monitoraggio di zanzare di rilevanza sanitaria</a:t>
              </a:r>
              <a:br>
                <a:rPr lang="it-IT" sz="2400" dirty="0" smtClean="0"/>
              </a:br>
              <a:r>
                <a:rPr lang="it-IT" sz="2400" dirty="0" smtClean="0"/>
                <a:t>- il controllo delle zanzare</a:t>
              </a:r>
            </a:p>
          </p:txBody>
        </p:sp>
        <p:sp>
          <p:nvSpPr>
            <p:cNvPr id="9" name="Freccia a destra 8"/>
            <p:cNvSpPr/>
            <p:nvPr/>
          </p:nvSpPr>
          <p:spPr>
            <a:xfrm>
              <a:off x="5476775" y="4805346"/>
              <a:ext cx="327259" cy="42351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6256421" y="4555437"/>
              <a:ext cx="20427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b="1" dirty="0" smtClean="0">
                  <a:solidFill>
                    <a:srgbClr val="00B050"/>
                  </a:solidFill>
                </a:rPr>
                <a:t>Ministero Salute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b="1" dirty="0" smtClean="0">
                  <a:solidFill>
                    <a:srgbClr val="00B050"/>
                  </a:solidFill>
                </a:rPr>
                <a:t>Regioni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b="1" dirty="0" smtClean="0">
                  <a:solidFill>
                    <a:srgbClr val="00B050"/>
                  </a:solidFill>
                </a:rPr>
                <a:t>ASL</a:t>
              </a:r>
              <a:endParaRPr lang="it-IT" b="1" dirty="0">
                <a:solidFill>
                  <a:srgbClr val="00B050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6256421" y="5817133"/>
              <a:ext cx="2410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b="1" dirty="0" smtClean="0">
                  <a:solidFill>
                    <a:srgbClr val="00B050"/>
                  </a:solidFill>
                </a:rPr>
                <a:t>Ditte di </a:t>
              </a:r>
              <a:r>
                <a:rPr lang="it-IT" b="1" dirty="0" err="1" smtClean="0">
                  <a:solidFill>
                    <a:srgbClr val="00B050"/>
                  </a:solidFill>
                </a:rPr>
                <a:t>Pest</a:t>
              </a:r>
              <a:r>
                <a:rPr lang="it-IT" b="1" dirty="0" smtClean="0">
                  <a:solidFill>
                    <a:srgbClr val="00B050"/>
                  </a:solidFill>
                </a:rPr>
                <a:t>-Control</a:t>
              </a:r>
              <a:endParaRPr lang="it-IT" b="1" dirty="0">
                <a:solidFill>
                  <a:srgbClr val="00B050"/>
                </a:solidFill>
              </a:endParaRPr>
            </a:p>
          </p:txBody>
        </p:sp>
        <p:sp>
          <p:nvSpPr>
            <p:cNvPr id="12" name="Freccia a destra 11"/>
            <p:cNvSpPr/>
            <p:nvPr/>
          </p:nvSpPr>
          <p:spPr>
            <a:xfrm>
              <a:off x="5476775" y="5790043"/>
              <a:ext cx="327259" cy="42351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4" name="Connettore 2 13"/>
            <p:cNvCxnSpPr/>
            <p:nvPr/>
          </p:nvCxnSpPr>
          <p:spPr>
            <a:xfrm>
              <a:off x="6901314" y="5478767"/>
              <a:ext cx="0" cy="31127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2 14"/>
            <p:cNvCxnSpPr/>
            <p:nvPr/>
          </p:nvCxnSpPr>
          <p:spPr>
            <a:xfrm flipV="1">
              <a:off x="6755334" y="5477167"/>
              <a:ext cx="0" cy="31127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ttangolo 15"/>
            <p:cNvSpPr/>
            <p:nvPr/>
          </p:nvSpPr>
          <p:spPr>
            <a:xfrm>
              <a:off x="272515" y="3927640"/>
              <a:ext cx="79023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it-IT" sz="2400" dirty="0" smtClean="0"/>
                <a:t>Validazione attraverso machine-</a:t>
              </a:r>
              <a:r>
                <a:rPr lang="it-IT" sz="2400" dirty="0" err="1" smtClean="0"/>
                <a:t>learning</a:t>
              </a:r>
              <a:endParaRPr lang="it-IT" sz="2400" dirty="0"/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272515" y="6274887"/>
              <a:ext cx="79023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it-IT" sz="2400" dirty="0" smtClean="0"/>
                <a:t>Utilizzo dell’</a:t>
              </a:r>
              <a:r>
                <a:rPr lang="it-IT" sz="2400" dirty="0" err="1" smtClean="0"/>
                <a:t>App</a:t>
              </a:r>
              <a:r>
                <a:rPr lang="it-IT" sz="2400" dirty="0" smtClean="0"/>
                <a:t> per scopi educativi e di prevenzione</a:t>
              </a:r>
              <a:endParaRPr lang="it-IT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194</Words>
  <Application>Microsoft Office PowerPoint</Application>
  <PresentationFormat>Presentazione su schermo (4:3)</PresentationFormat>
  <Paragraphs>38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A caccia di zanzare: MosquitoAlert Italia</vt:lpstr>
      <vt:lpstr>Problema affrontato</vt:lpstr>
      <vt:lpstr>Metodologia</vt:lpstr>
      <vt:lpstr>Traguardi</vt:lpstr>
      <vt:lpstr>Traguardi</vt:lpstr>
      <vt:lpstr>Difficoltà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Ale della Torre</cp:lastModifiedBy>
  <cp:revision>39</cp:revision>
  <dcterms:created xsi:type="dcterms:W3CDTF">2021-10-20T07:34:29Z</dcterms:created>
  <dcterms:modified xsi:type="dcterms:W3CDTF">2021-11-11T06:38:25Z</dcterms:modified>
</cp:coreProperties>
</file>